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7"/>
  </p:notesMasterIdLst>
  <p:sldIdLst>
    <p:sldId id="257" r:id="rId5"/>
    <p:sldId id="312" r:id="rId6"/>
    <p:sldId id="330" r:id="rId7"/>
    <p:sldId id="315" r:id="rId8"/>
    <p:sldId id="314" r:id="rId9"/>
    <p:sldId id="316" r:id="rId10"/>
    <p:sldId id="324" r:id="rId11"/>
    <p:sldId id="325" r:id="rId12"/>
    <p:sldId id="326" r:id="rId13"/>
    <p:sldId id="327" r:id="rId14"/>
    <p:sldId id="328" r:id="rId15"/>
    <p:sldId id="329" r:id="rId16"/>
    <p:sldId id="331" r:id="rId17"/>
    <p:sldId id="335" r:id="rId18"/>
    <p:sldId id="339" r:id="rId19"/>
    <p:sldId id="340" r:id="rId20"/>
    <p:sldId id="341" r:id="rId21"/>
    <p:sldId id="334" r:id="rId22"/>
    <p:sldId id="309" r:id="rId23"/>
    <p:sldId id="336" r:id="rId24"/>
    <p:sldId id="337" r:id="rId25"/>
    <p:sldId id="33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DC2CFA-2FBD-10B8-410C-9E29E203E803}" v="5" dt="2021-10-10T18:15:11.820"/>
    <p1510:client id="{8FF3AEBF-B470-EC62-E63A-2551755282F0}" v="5" dt="2021-10-10T16:50:37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Alonso Miranda Henriquez" userId="S::mmiranda2017@udec.cl::50058ff7-fe3a-4eb5-83dc-fa17cfde9c44" providerId="AD" clId="Web-{8FF3AEBF-B470-EC62-E63A-2551755282F0}"/>
    <pc:docChg chg="modSld">
      <pc:chgData name="Martin Alonso Miranda Henriquez" userId="S::mmiranda2017@udec.cl::50058ff7-fe3a-4eb5-83dc-fa17cfde9c44" providerId="AD" clId="Web-{8FF3AEBF-B470-EC62-E63A-2551755282F0}" dt="2021-10-10T16:50:37.485" v="4"/>
      <pc:docMkLst>
        <pc:docMk/>
      </pc:docMkLst>
      <pc:sldChg chg="addSp">
        <pc:chgData name="Martin Alonso Miranda Henriquez" userId="S::mmiranda2017@udec.cl::50058ff7-fe3a-4eb5-83dc-fa17cfde9c44" providerId="AD" clId="Web-{8FF3AEBF-B470-EC62-E63A-2551755282F0}" dt="2021-10-10T16:18:03.964" v="1"/>
        <pc:sldMkLst>
          <pc:docMk/>
          <pc:sldMk cId="2573450198" sldId="315"/>
        </pc:sldMkLst>
        <pc:inkChg chg="add">
          <ac:chgData name="Martin Alonso Miranda Henriquez" userId="S::mmiranda2017@udec.cl::50058ff7-fe3a-4eb5-83dc-fa17cfde9c44" providerId="AD" clId="Web-{8FF3AEBF-B470-EC62-E63A-2551755282F0}" dt="2021-10-10T16:17:18.681" v="0"/>
          <ac:inkMkLst>
            <pc:docMk/>
            <pc:sldMk cId="2573450198" sldId="315"/>
            <ac:inkMk id="3" creationId="{10533C1E-6F42-4D26-8358-431AE2D11C85}"/>
          </ac:inkMkLst>
        </pc:inkChg>
        <pc:inkChg chg="add">
          <ac:chgData name="Martin Alonso Miranda Henriquez" userId="S::mmiranda2017@udec.cl::50058ff7-fe3a-4eb5-83dc-fa17cfde9c44" providerId="AD" clId="Web-{8FF3AEBF-B470-EC62-E63A-2551755282F0}" dt="2021-10-10T16:18:03.964" v="1"/>
          <ac:inkMkLst>
            <pc:docMk/>
            <pc:sldMk cId="2573450198" sldId="315"/>
            <ac:inkMk id="6" creationId="{1750CAD3-3CBF-4EE6-A08E-338A6C97EBCD}"/>
          </ac:inkMkLst>
        </pc:inkChg>
      </pc:sldChg>
      <pc:sldChg chg="addSp">
        <pc:chgData name="Martin Alonso Miranda Henriquez" userId="S::mmiranda2017@udec.cl::50058ff7-fe3a-4eb5-83dc-fa17cfde9c44" providerId="AD" clId="Web-{8FF3AEBF-B470-EC62-E63A-2551755282F0}" dt="2021-10-10T16:50:37.485" v="4"/>
        <pc:sldMkLst>
          <pc:docMk/>
          <pc:sldMk cId="276679319" sldId="326"/>
        </pc:sldMkLst>
        <pc:inkChg chg="add">
          <ac:chgData name="Martin Alonso Miranda Henriquez" userId="S::mmiranda2017@udec.cl::50058ff7-fe3a-4eb5-83dc-fa17cfde9c44" providerId="AD" clId="Web-{8FF3AEBF-B470-EC62-E63A-2551755282F0}" dt="2021-10-10T16:47:41.761" v="2"/>
          <ac:inkMkLst>
            <pc:docMk/>
            <pc:sldMk cId="276679319" sldId="326"/>
            <ac:inkMk id="2" creationId="{C452B4A2-5A40-44E4-95D2-F66B7A12EC8F}"/>
          </ac:inkMkLst>
        </pc:inkChg>
        <pc:inkChg chg="add">
          <ac:chgData name="Martin Alonso Miranda Henriquez" userId="S::mmiranda2017@udec.cl::50058ff7-fe3a-4eb5-83dc-fa17cfde9c44" providerId="AD" clId="Web-{8FF3AEBF-B470-EC62-E63A-2551755282F0}" dt="2021-10-10T16:47:45.636" v="3"/>
          <ac:inkMkLst>
            <pc:docMk/>
            <pc:sldMk cId="276679319" sldId="326"/>
            <ac:inkMk id="7" creationId="{A56A2B56-0782-475E-99DF-04479B8D8C1E}"/>
          </ac:inkMkLst>
        </pc:inkChg>
        <pc:inkChg chg="add">
          <ac:chgData name="Martin Alonso Miranda Henriquez" userId="S::mmiranda2017@udec.cl::50058ff7-fe3a-4eb5-83dc-fa17cfde9c44" providerId="AD" clId="Web-{8FF3AEBF-B470-EC62-E63A-2551755282F0}" dt="2021-10-10T16:50:37.485" v="4"/>
          <ac:inkMkLst>
            <pc:docMk/>
            <pc:sldMk cId="276679319" sldId="326"/>
            <ac:inkMk id="8" creationId="{6F24F7DD-1442-403F-80AD-3159F097C2FC}"/>
          </ac:inkMkLst>
        </pc:inkChg>
      </pc:sldChg>
    </pc:docChg>
  </pc:docChgLst>
  <pc:docChgLst>
    <pc:chgData name="Martin Alonso Miranda Henriquez" userId="S::mmiranda2017@udec.cl::50058ff7-fe3a-4eb5-83dc-fa17cfde9c44" providerId="AD" clId="Web-{2CDC2CFA-2FBD-10B8-410C-9E29E203E803}"/>
    <pc:docChg chg="modSld">
      <pc:chgData name="Martin Alonso Miranda Henriquez" userId="S::mmiranda2017@udec.cl::50058ff7-fe3a-4eb5-83dc-fa17cfde9c44" providerId="AD" clId="Web-{2CDC2CFA-2FBD-10B8-410C-9E29E203E803}" dt="2021-10-10T18:15:11.820" v="4"/>
      <pc:docMkLst>
        <pc:docMk/>
      </pc:docMkLst>
      <pc:sldChg chg="addSp delSp">
        <pc:chgData name="Martin Alonso Miranda Henriquez" userId="S::mmiranda2017@udec.cl::50058ff7-fe3a-4eb5-83dc-fa17cfde9c44" providerId="AD" clId="Web-{2CDC2CFA-2FBD-10B8-410C-9E29E203E803}" dt="2021-10-10T16:51:07.593" v="1"/>
        <pc:sldMkLst>
          <pc:docMk/>
          <pc:sldMk cId="2382593932" sldId="324"/>
        </pc:sldMkLst>
        <pc:inkChg chg="add del">
          <ac:chgData name="Martin Alonso Miranda Henriquez" userId="S::mmiranda2017@udec.cl::50058ff7-fe3a-4eb5-83dc-fa17cfde9c44" providerId="AD" clId="Web-{2CDC2CFA-2FBD-10B8-410C-9E29E203E803}" dt="2021-10-10T16:51:07.593" v="1"/>
          <ac:inkMkLst>
            <pc:docMk/>
            <pc:sldMk cId="2382593932" sldId="324"/>
            <ac:inkMk id="5" creationId="{13939942-9AAF-49B8-A9AC-4B1A5E6C4677}"/>
          </ac:inkMkLst>
        </pc:inkChg>
      </pc:sldChg>
      <pc:sldChg chg="addSp">
        <pc:chgData name="Martin Alonso Miranda Henriquez" userId="S::mmiranda2017@udec.cl::50058ff7-fe3a-4eb5-83dc-fa17cfde9c44" providerId="AD" clId="Web-{2CDC2CFA-2FBD-10B8-410C-9E29E203E803}" dt="2021-10-10T17:04:17.156" v="2"/>
        <pc:sldMkLst>
          <pc:docMk/>
          <pc:sldMk cId="276679319" sldId="326"/>
        </pc:sldMkLst>
        <pc:inkChg chg="add">
          <ac:chgData name="Martin Alonso Miranda Henriquez" userId="S::mmiranda2017@udec.cl::50058ff7-fe3a-4eb5-83dc-fa17cfde9c44" providerId="AD" clId="Web-{2CDC2CFA-2FBD-10B8-410C-9E29E203E803}" dt="2021-10-10T17:04:17.156" v="2"/>
          <ac:inkMkLst>
            <pc:docMk/>
            <pc:sldMk cId="276679319" sldId="326"/>
            <ac:inkMk id="9" creationId="{48794BAF-BFC1-4F58-B082-9D2002A8487E}"/>
          </ac:inkMkLst>
        </pc:inkChg>
      </pc:sldChg>
      <pc:sldChg chg="addSp delSp">
        <pc:chgData name="Martin Alonso Miranda Henriquez" userId="S::mmiranda2017@udec.cl::50058ff7-fe3a-4eb5-83dc-fa17cfde9c44" providerId="AD" clId="Web-{2CDC2CFA-2FBD-10B8-410C-9E29E203E803}" dt="2021-10-10T18:15:11.820" v="4"/>
        <pc:sldMkLst>
          <pc:docMk/>
          <pc:sldMk cId="3586287293" sldId="337"/>
        </pc:sldMkLst>
        <pc:inkChg chg="add del">
          <ac:chgData name="Martin Alonso Miranda Henriquez" userId="S::mmiranda2017@udec.cl::50058ff7-fe3a-4eb5-83dc-fa17cfde9c44" providerId="AD" clId="Web-{2CDC2CFA-2FBD-10B8-410C-9E29E203E803}" dt="2021-10-10T18:15:11.820" v="4"/>
          <ac:inkMkLst>
            <pc:docMk/>
            <pc:sldMk cId="3586287293" sldId="337"/>
            <ac:inkMk id="3" creationId="{AF7E43C1-9031-4018-8924-1CBD83DE2F8E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0T16:50:50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26617 4815 21727 0 0,'6'0'5184'0'0,"9"0"-7616"0"0,7 0-2720 0 0,1 0 5152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0T16:50:50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276 5424 127 0 0,'-6'6'352'0'0,"-2"15"-352"0"0,-6 9-479 0 0,-1 1 479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0T16:50:56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5001 6963 26431 0 0,'6'-7'1792'0'0,"2"-1"-1792"0"0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0T16:50:56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6985 7276 26847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0T16:50:58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7514 4577 19039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0T17:35:21.5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1777 3228 22143 0 0,'-7'0'1216'0'0,"-1"0"-1216"0"0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DA604-6DE8-4194-ADC6-E78173858E41}" type="datetimeFigureOut">
              <a:rPr lang="es-CL" smtClean="0"/>
              <a:t>10-10-2021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C246D-95F7-4170-86BA-E03D594E367F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29748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C246D-95F7-4170-86BA-E03D594E367F}" type="slidenum">
              <a:rPr lang="es-CL" smtClean="0"/>
              <a:t>22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80695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D15AFC-2639-444E-80FD-9A8262548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9F4C35-3CF9-425D-B262-6A1F37AC6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10CAB2-6908-4A03-9397-03324CAF7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665F-91EC-4799-8346-B23E5E295474}" type="datetimeFigureOut">
              <a:rPr lang="es-CL" smtClean="0"/>
              <a:t>10-10-2021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328796-38F4-4BAE-89BD-18873CACD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702145-864A-41AA-8D8D-A77C8454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02064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1B02F-EAFC-4128-AE33-287DBC5A9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0A94EC-668D-416A-9B29-5B7288FA5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A69A2E-1E39-46F3-9CB5-8C758DB3A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665F-91EC-4799-8346-B23E5E295474}" type="datetimeFigureOut">
              <a:rPr lang="es-CL" smtClean="0"/>
              <a:t>10-10-2021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169D97-1718-4673-8187-C9075065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30B839-7082-4A56-964F-1844CA31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421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82F224-048F-4FB6-BE79-70DE20C3A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6A4ACA3-2ABD-423C-88FE-82EDAD62C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BA6CA2-8264-4301-B78C-8C040A393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665F-91EC-4799-8346-B23E5E295474}" type="datetimeFigureOut">
              <a:rPr lang="es-CL" smtClean="0"/>
              <a:t>10-10-2021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6B71F1-223D-418F-8065-F2A006B17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2AB38E-83A8-4459-9003-B9D67206D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907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6C1DEC-751C-4D67-8D15-7352EDF0B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F7BAA2-6F6E-448B-8E68-E8DA6677E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973D49-B705-48C5-B656-A81EB88D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665F-91EC-4799-8346-B23E5E295474}" type="datetimeFigureOut">
              <a:rPr lang="es-CL" smtClean="0"/>
              <a:t>10-10-2021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41B0E7-CC07-45CA-A6BB-04A73DE6D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DCC5CC-98FF-452E-9DBA-ACD7683D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15670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58496-2203-4315-8C1C-63C52011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074560-0DBC-47B4-A74C-C1FBA6D7A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0915E2-B499-405A-A976-79E9E361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665F-91EC-4799-8346-B23E5E295474}" type="datetimeFigureOut">
              <a:rPr lang="es-CL" smtClean="0"/>
              <a:t>10-10-2021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9AC5A6-0260-47A0-B03E-5B441A172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3B8C88-3658-44C9-8948-94FA6F026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3383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587F5-6DFE-4351-9A69-8D9C87540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092B50-EF17-4387-B8D7-65B4D3F726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74BBFB-22ED-4274-BD8C-709F28277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785C2E-ABBF-44AF-892C-A0FE16511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665F-91EC-4799-8346-B23E5E295474}" type="datetimeFigureOut">
              <a:rPr lang="es-CL" smtClean="0"/>
              <a:t>10-10-2021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8B108-46A1-4561-A551-0ADD8F759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082290-68BF-4A3B-B69F-388DD94BF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40795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E7B5A3-1303-4A43-8506-B629AB734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70E8FD-7B56-4E96-BBB8-7C4058E85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10D9A0-7C17-4CB7-9C16-31918F0AF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F1C59E-CC26-4E58-A9D5-E309C370A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186286-807C-46EB-9209-105F303CE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C9D18E2-AE2E-45E7-9625-384F9DCE0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665F-91EC-4799-8346-B23E5E295474}" type="datetimeFigureOut">
              <a:rPr lang="es-CL" smtClean="0"/>
              <a:t>10-10-2021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2AAE1C2-A4A8-47B5-8B36-75B8039BF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3483060-CDFB-4F0F-AC30-09385BEA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5261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5DD6D-AA8F-4C53-8D9C-E363A162C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3E2F82-4946-49FE-ADC3-AB6E32A04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665F-91EC-4799-8346-B23E5E295474}" type="datetimeFigureOut">
              <a:rPr lang="es-CL" smtClean="0"/>
              <a:t>10-10-2021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3CA65A0-B877-4CB5-A8D8-F798D0EEE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1FF9CA5-2DB6-4F94-81BE-F2AC8436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6676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C411BB7-8C32-41E9-9FEE-82BCC87BB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665F-91EC-4799-8346-B23E5E295474}" type="datetimeFigureOut">
              <a:rPr lang="es-CL" smtClean="0"/>
              <a:t>10-10-2021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02549B5-0EB9-4B54-B981-E58BAF1FE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E0A158-5976-4DE1-8411-FC128A372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5541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95769-C9E9-497A-B796-D591E2540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AFE264-27FA-4ACC-886A-9560A23F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F86AC88-4B15-4156-B175-12B1C63D2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FACACF-AA62-4D1C-90B6-23C342067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665F-91EC-4799-8346-B23E5E295474}" type="datetimeFigureOut">
              <a:rPr lang="es-CL" smtClean="0"/>
              <a:t>10-10-2021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1EF0CB-C818-4B74-ADC0-A01CBF15F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597432-2D44-48EB-A111-BCDEA8462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0267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A9D77-0435-4FF0-AEB7-B7298CDDA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7155947-44A6-4163-B729-010E7CF0C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7FAD9D-F336-492C-9978-4D34E52D0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0BC7FD-2D04-46A9-B011-13224CB80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665F-91EC-4799-8346-B23E5E295474}" type="datetimeFigureOut">
              <a:rPr lang="es-CL" smtClean="0"/>
              <a:t>10-10-2021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3BD71FD-2A9E-4B28-AD24-878BC2D9B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55EFBD6-C013-4EE2-8225-AAD495C0E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43535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75808A3-4761-459C-A7C1-BBA0CC52A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5A41DC-A9AE-4717-9AEF-DEFEE76B7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BC8BBA-2FA1-4F95-B50E-3A6751D88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0665F-91EC-4799-8346-B23E5E295474}" type="datetimeFigureOut">
              <a:rPr lang="es-CL" smtClean="0"/>
              <a:t>10-10-2021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EC4AFB-91A6-4A0C-B96A-1AE678D0C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D98F9A-7533-4C57-BFE3-2AE779557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693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asminmaril@udec.c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1.png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microsoft.com/office/2007/relationships/hdphoto" Target="../media/hdphoto1.wdp"/><Relationship Id="rId9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.png"/><Relationship Id="rId7" Type="http://schemas.openxmlformats.org/officeDocument/2006/relationships/customXml" Target="../ink/ink4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6.png"/><Relationship Id="rId5" Type="http://schemas.openxmlformats.org/officeDocument/2006/relationships/customXml" Target="../ink/ink3.xml"/><Relationship Id="rId10" Type="http://schemas.openxmlformats.org/officeDocument/2006/relationships/customXml" Target="../ink/ink6.xml"/><Relationship Id="rId4" Type="http://schemas.openxmlformats.org/officeDocument/2006/relationships/image" Target="../media/image53.png"/><Relationship Id="rId9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ste impresionante puente es la última locura arquitectónica de China y  lleva más de 200.000 visitantes">
            <a:extLst>
              <a:ext uri="{FF2B5EF4-FFF2-40B4-BE49-F238E27FC236}">
                <a16:creationId xmlns:a16="http://schemas.microsoft.com/office/drawing/2014/main" id="{8235FA94-B873-469E-92BD-270D0CC65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7F4694-0B0D-4CEB-86BB-37A11787D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s-CL" sz="6600"/>
              <a:t>Práctica N°4 Mecánica de Materiales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9AC1C2-3AF8-4890-A7CF-2DB36DAC3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s-CL" sz="1300"/>
              <a:t>Ayudante: Yasmin Maril </a:t>
            </a:r>
            <a:r>
              <a:rPr lang="es-CL" sz="13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yasminmaril@udec.cl</a:t>
            </a:r>
            <a:endParaRPr lang="es-CL" sz="1300"/>
          </a:p>
          <a:p>
            <a:pPr algn="l"/>
            <a:r>
              <a:rPr lang="es-CL" sz="1300"/>
              <a:t>Profesor: Dr. Carlos </a:t>
            </a:r>
            <a:r>
              <a:rPr lang="es-CL" sz="1300" err="1"/>
              <a:t>Camurri</a:t>
            </a:r>
            <a:endParaRPr lang="es-CL" sz="1300"/>
          </a:p>
        </p:txBody>
      </p:sp>
    </p:spTree>
    <p:extLst>
      <p:ext uri="{BB962C8B-B14F-4D97-AF65-F5344CB8AC3E}">
        <p14:creationId xmlns:p14="http://schemas.microsoft.com/office/powerpoint/2010/main" val="1067047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0D3956F-591E-444C-80D7-2038E84A81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3813" y="1002909"/>
                <a:ext cx="10515600" cy="24260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80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𝑙</m:t>
                      </m:r>
                      <m:r>
                        <a:rPr lang="es-CL" sz="18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=0.6</m:t>
                      </m:r>
                      <m:r>
                        <a:rPr lang="es-CL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s-CL" sz="1800">
                  <a:latin typeface="Century Schoolbook" panose="020406040505050203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es-CL" sz="1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8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𝑙</m:t>
                      </m:r>
                      <m:r>
                        <a:rPr lang="es-CL" sz="18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18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𝑑𝑦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−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𝑑𝑎</m:t>
                          </m:r>
                        </m:num>
                        <m:den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𝑑𝑎</m:t>
                          </m:r>
                        </m:den>
                      </m:f>
                    </m:oMath>
                  </m:oMathPara>
                </a14:m>
                <a:endParaRPr lang="es-CL" sz="1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s-CL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𝑑𝑦</m:t>
                      </m:r>
                      <m:r>
                        <a:rPr lang="es-CL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CL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</m:t>
                      </m:r>
                      <m:r>
                        <a:rPr lang="es-CL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</m:t>
                      </m:r>
                      <m:r>
                        <a:rPr lang="es-CL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s-CL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sz="1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s-CL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s-CL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1800" b="0" i="1" smtClean="0">
                                  <a:latin typeface="Cambria Math" panose="02040503050406030204" pitchFamily="18" charset="0"/>
                                </a:rPr>
                                <m:t>𝑃𝑄</m:t>
                              </m:r>
                            </m:e>
                          </m:acc>
                        </m:e>
                      </m:d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𝑃𝑄</m:t>
                          </m:r>
                        </m:e>
                      </m:d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sz="1800" i="1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s-CL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s-CL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1800" b="0" i="1" smtClean="0">
                                  <a:latin typeface="Cambria Math" panose="02040503050406030204" pitchFamily="18" charset="0"/>
                                </a:rPr>
                                <m:t>𝑃𝑄</m:t>
                              </m:r>
                            </m:e>
                          </m:acc>
                        </m:e>
                      </m:d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CL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rad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(1+0.6</m:t>
                      </m:r>
                      <m:r>
                        <a:rPr lang="es-CL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sz="1800" i="1"/>
              </a:p>
              <a:p>
                <a:pPr marL="0" indent="0">
                  <a:buNone/>
                </a:pPr>
                <a:endParaRPr lang="es-CL" sz="1800"/>
              </a:p>
              <a:p>
                <a:pPr marL="0" indent="0">
                  <a:buNone/>
                </a:pPr>
                <a:endParaRPr lang="es-CL"/>
              </a:p>
              <a:p>
                <a:pPr marL="0" indent="0">
                  <a:buNone/>
                </a:pPr>
                <a:endParaRPr lang="es-CL"/>
              </a:p>
              <a:p>
                <a:pPr marL="0" indent="0">
                  <a:buNone/>
                </a:pPr>
                <a:endParaRPr lang="es-CL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0D3956F-591E-444C-80D7-2038E84A81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3813" y="1002909"/>
                <a:ext cx="10515600" cy="242609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5909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84B4341-569D-4028-A6F3-24BCFF2A59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48667"/>
                <a:ext cx="10515600" cy="6337857"/>
              </a:xfrm>
            </p:spPr>
            <p:txBody>
              <a:bodyPr>
                <a:normAutofit/>
              </a:bodyPr>
              <a:lstStyle/>
              <a:p>
                <a:r>
                  <a:rPr lang="es-CL" sz="2000"/>
                  <a:t>c) Volumen final de un paralelepípedo de lados iniciales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s-CL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s-CL" sz="20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=1</m:t>
                    </m:r>
                    <m:r>
                      <a:rPr lang="es-CL" sz="20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𝑐𝑚</m:t>
                    </m:r>
                    <m:r>
                      <a:rPr lang="es-CL" sz="20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</m:t>
                    </m:r>
                  </m:oMath>
                </a14:m>
                <a:r>
                  <a:rPr lang="es-CL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s-CL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s-CL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s-CL" sz="20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es-CL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𝑐𝑚</m:t>
                    </m:r>
                    <m:r>
                      <a:rPr lang="es-CL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s-CL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s-CL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=1</m:t>
                    </m:r>
                    <m:r>
                      <a:rPr lang="es-CL" sz="20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s-CL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𝑐𝑚</m:t>
                    </m:r>
                    <m:r>
                      <a:rPr lang="es-CL" sz="20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es-CL" sz="2000"/>
              </a:p>
              <a:p>
                <a:endParaRPr lang="es-CL" sz="2000"/>
              </a:p>
              <a:p>
                <a:endParaRPr lang="es-CL" sz="2000"/>
              </a:p>
              <a:p>
                <a:endParaRPr lang="es-CL" sz="2000"/>
              </a:p>
              <a:p>
                <a:endParaRPr lang="es-CL" sz="2000"/>
              </a:p>
              <a:p>
                <a:endParaRPr lang="es-CL" sz="2000"/>
              </a:p>
              <a:p>
                <a:endParaRPr lang="es-CL" sz="2000"/>
              </a:p>
              <a:p>
                <a:endParaRPr lang="es-CL" sz="2000"/>
              </a:p>
              <a:p>
                <a:endParaRPr lang="es-CL" sz="2000"/>
              </a:p>
              <a:p>
                <a:r>
                  <a:rPr lang="es-CL" sz="2000"/>
                  <a:t>Volumen inicial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s-CL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s-CL" sz="20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s-CL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s-CL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s-C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×2×10</m:t>
                        </m:r>
                      </m:e>
                    </m:d>
                    <m:r>
                      <a:rPr lang="es-CL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=20</m:t>
                    </m:r>
                    <m:sSup>
                      <m:sSupPr>
                        <m:ctrlPr>
                          <a:rPr lang="es-C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s-C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CL" sz="2000"/>
              </a:p>
              <a:p>
                <a:r>
                  <a:rPr lang="es-CL" sz="2000"/>
                  <a:t>Ahora calculamos el cambio unitario de volumen o dilatación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s-CL" sz="20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33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=(−1+3+1)</m:t>
                      </m:r>
                      <m:r>
                        <a:rPr lang="es-CL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s-CL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=3×</m:t>
                      </m:r>
                      <m:sSup>
                        <m:sSupPr>
                          <m:ctrlP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s-CL" sz="2000"/>
              </a:p>
              <a:p>
                <a:pPr marL="0" indent="0">
                  <a:buNone/>
                </a:pPr>
                <a:r>
                  <a:rPr lang="es-CL" sz="2000"/>
                  <a:t>Finamente: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L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L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 sz="2000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s-CL" sz="2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1+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s-CL" sz="2000" b="0">
                  <a:ea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𝑉</m:t>
                      </m:r>
                      <m:r>
                        <a:rPr lang="es-CL" sz="2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s-CL" sz="2000" b="0" i="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20(1+</m:t>
                      </m:r>
                      <m:r>
                        <a:rPr lang="es-CL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3×</m:t>
                      </m:r>
                      <m:sSup>
                        <m:sSupPr>
                          <m:ctrlP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s-CL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</m:t>
                          </m:r>
                        </m:e>
                        <m:sup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s-CL" sz="2000" b="0">
                  <a:ea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s-CL" sz="2800" b="0"/>
              </a:p>
              <a:p>
                <a:pPr marL="0" indent="0">
                  <a:buNone/>
                </a:pPr>
                <a:endParaRPr lang="es-CL"/>
              </a:p>
              <a:p>
                <a:pPr marL="0" indent="0">
                  <a:buNone/>
                </a:pPr>
                <a:endParaRPr lang="es-CL" sz="2800"/>
              </a:p>
              <a:p>
                <a:endParaRPr lang="es-CL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84B4341-569D-4028-A6F3-24BCFF2A59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8667"/>
                <a:ext cx="10515600" cy="6337857"/>
              </a:xfrm>
              <a:blipFill>
                <a:blip r:embed="rId2"/>
                <a:stretch>
                  <a:fillRect l="-580" t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iagrama de flujo: datos 3">
            <a:extLst>
              <a:ext uri="{FF2B5EF4-FFF2-40B4-BE49-F238E27FC236}">
                <a16:creationId xmlns:a16="http://schemas.microsoft.com/office/drawing/2014/main" id="{9B36BCE6-E43F-4DD5-AB87-ED57ECA4FB4A}"/>
              </a:ext>
            </a:extLst>
          </p:cNvPr>
          <p:cNvSpPr/>
          <p:nvPr/>
        </p:nvSpPr>
        <p:spPr>
          <a:xfrm>
            <a:off x="371475" y="1695450"/>
            <a:ext cx="4305300" cy="981075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Diagrama de flujo: datos 4">
            <a:extLst>
              <a:ext uri="{FF2B5EF4-FFF2-40B4-BE49-F238E27FC236}">
                <a16:creationId xmlns:a16="http://schemas.microsoft.com/office/drawing/2014/main" id="{61C0BF9B-1D22-4DAD-B4DA-B12535709CDF}"/>
              </a:ext>
            </a:extLst>
          </p:cNvPr>
          <p:cNvSpPr/>
          <p:nvPr/>
        </p:nvSpPr>
        <p:spPr>
          <a:xfrm>
            <a:off x="371475" y="1204912"/>
            <a:ext cx="4305300" cy="981075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B6158DA7-FB7D-4D66-96AC-FDD2AC26BE98}"/>
              </a:ext>
            </a:extLst>
          </p:cNvPr>
          <p:cNvCxnSpPr>
            <a:cxnSpLocks/>
          </p:cNvCxnSpPr>
          <p:nvPr/>
        </p:nvCxnSpPr>
        <p:spPr>
          <a:xfrm>
            <a:off x="371475" y="2190750"/>
            <a:ext cx="0" cy="4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C20B2E8-FB70-448E-93A3-333F1102E18C}"/>
              </a:ext>
            </a:extLst>
          </p:cNvPr>
          <p:cNvCxnSpPr>
            <a:cxnSpLocks/>
          </p:cNvCxnSpPr>
          <p:nvPr/>
        </p:nvCxnSpPr>
        <p:spPr>
          <a:xfrm>
            <a:off x="1228725" y="1227449"/>
            <a:ext cx="0" cy="4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D71AF74-EF1F-4B58-A702-995C8F39D436}"/>
              </a:ext>
            </a:extLst>
          </p:cNvPr>
          <p:cNvCxnSpPr>
            <a:cxnSpLocks/>
          </p:cNvCxnSpPr>
          <p:nvPr/>
        </p:nvCxnSpPr>
        <p:spPr>
          <a:xfrm>
            <a:off x="4676775" y="1223962"/>
            <a:ext cx="0" cy="4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7C1AE76A-FD90-4C74-B6A6-BEB9121A7778}"/>
              </a:ext>
            </a:extLst>
          </p:cNvPr>
          <p:cNvCxnSpPr>
            <a:cxnSpLocks/>
          </p:cNvCxnSpPr>
          <p:nvPr/>
        </p:nvCxnSpPr>
        <p:spPr>
          <a:xfrm>
            <a:off x="3810000" y="2195512"/>
            <a:ext cx="0" cy="4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B7185A7-6294-417C-B54C-B1B11B7E5769}"/>
              </a:ext>
            </a:extLst>
          </p:cNvPr>
          <p:cNvCxnSpPr>
            <a:cxnSpLocks/>
          </p:cNvCxnSpPr>
          <p:nvPr/>
        </p:nvCxnSpPr>
        <p:spPr>
          <a:xfrm flipV="1">
            <a:off x="381000" y="2867025"/>
            <a:ext cx="342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5F841A5-1CB3-44F0-A607-FD481BDFFEC0}"/>
              </a:ext>
            </a:extLst>
          </p:cNvPr>
          <p:cNvCxnSpPr>
            <a:cxnSpLocks/>
          </p:cNvCxnSpPr>
          <p:nvPr/>
        </p:nvCxnSpPr>
        <p:spPr>
          <a:xfrm flipH="1">
            <a:off x="3914775" y="1787212"/>
            <a:ext cx="866775" cy="10512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146169D-661C-4763-8D22-F3B820C87DF7}"/>
              </a:ext>
            </a:extLst>
          </p:cNvPr>
          <p:cNvCxnSpPr>
            <a:cxnSpLocks/>
          </p:cNvCxnSpPr>
          <p:nvPr/>
        </p:nvCxnSpPr>
        <p:spPr>
          <a:xfrm>
            <a:off x="4819650" y="1170300"/>
            <a:ext cx="0" cy="4870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9A04502-209E-4EE4-AF37-C4B0A6224D8B}"/>
                  </a:ext>
                </a:extLst>
              </p:cNvPr>
              <p:cNvSpPr txBox="1"/>
              <p:nvPr/>
            </p:nvSpPr>
            <p:spPr>
              <a:xfrm>
                <a:off x="4663904" y="1351061"/>
                <a:ext cx="12639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s-CL" sz="1400"/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9A04502-209E-4EE4-AF37-C4B0A622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904" y="1351061"/>
                <a:ext cx="126399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AFB73CAA-C6E8-4038-8D76-4BDF51BB6E04}"/>
                  </a:ext>
                </a:extLst>
              </p:cNvPr>
              <p:cNvSpPr txBox="1"/>
              <p:nvPr/>
            </p:nvSpPr>
            <p:spPr>
              <a:xfrm>
                <a:off x="1212999" y="2864387"/>
                <a:ext cx="12639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s-CL" sz="1400"/>
              </a:p>
            </p:txBody>
          </p:sp>
        </mc:Choice>
        <mc:Fallback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AFB73CAA-C6E8-4038-8D76-4BDF51BB6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999" y="2864387"/>
                <a:ext cx="1263991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11A9B4FE-16ED-4789-A49D-20A66666066C}"/>
                  </a:ext>
                </a:extLst>
              </p:cNvPr>
              <p:cNvSpPr txBox="1"/>
              <p:nvPr/>
            </p:nvSpPr>
            <p:spPr>
              <a:xfrm>
                <a:off x="4044779" y="2234842"/>
                <a:ext cx="12639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b="0" i="1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s-CL" sz="1400"/>
              </a:p>
            </p:txBody>
          </p:sp>
        </mc:Choice>
        <mc:Fallback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11A9B4FE-16ED-4789-A49D-20A666660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779" y="2234842"/>
                <a:ext cx="1263991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F79E894B-21F2-4054-A231-5B926E0FD3FB}"/>
                  </a:ext>
                </a:extLst>
              </p:cNvPr>
              <p:cNvSpPr txBox="1"/>
              <p:nvPr/>
            </p:nvSpPr>
            <p:spPr>
              <a:xfrm>
                <a:off x="8504407" y="1012506"/>
                <a:ext cx="3457575" cy="98488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CL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s-CL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CL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s-CL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s-CL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CL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s-CL" sz="1800"/>
              </a:p>
            </p:txBody>
          </p:sp>
        </mc:Choice>
        <mc:Fallback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F79E894B-21F2-4054-A231-5B926E0FD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07" y="1012506"/>
                <a:ext cx="3457575" cy="9848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980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635C4B5-0BA9-47BC-9E36-794822D93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66700"/>
                <a:ext cx="11191875" cy="6457950"/>
              </a:xfrm>
            </p:spPr>
            <p:txBody>
              <a:bodyPr>
                <a:normAutofit fontScale="92500"/>
              </a:bodyPr>
              <a:lstStyle/>
              <a:p>
                <a:r>
                  <a:rPr lang="es-CL" sz="1800"/>
                  <a:t>d) Distancia y forma final del elemento que se indica</a:t>
                </a:r>
              </a:p>
              <a:p>
                <a:endParaRPr lang="es-CL" sz="1800"/>
              </a:p>
              <a:p>
                <a:pPr marL="0" indent="0">
                  <a:buNone/>
                </a:pPr>
                <a:endParaRPr lang="es-CL" sz="1800"/>
              </a:p>
              <a:p>
                <a:r>
                  <a:rPr lang="es-CL" sz="1800"/>
                  <a:t>Observamos que lo lados del rectángulo no son paralelos a la base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s-CL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s-CL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CL" sz="1800"/>
                  <a:t>, por tanto debemos encontrar una donde si lo sean. Esto 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CL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s-CL" sz="18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s-CL" sz="18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s-CL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s-CL" sz="18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s-CL" sz="18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s-CL" sz="18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s-CL" sz="1800" b="0" i="1" smtClean="0"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s-CL" sz="18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s-CL" sz="1800" b="0" i="1" smtClean="0"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s-CL" sz="18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s-CL" sz="1800" b="0" i="1" smtClean="0">
                                        <a:latin typeface="Cambria Math" panose="02040503050406030204" pitchFamily="18" charset="0"/>
                                      </a:rPr>
                                      <m:t>345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s-CL" sz="18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s-CL" sz="1800" b="0" i="1" smtClean="0">
                                        <a:latin typeface="Cambria Math" panose="02040503050406030204" pitchFamily="18" charset="0"/>
                                      </a:rPr>
                                      <m:t>75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s-CL" sz="18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s-CL" sz="1800" b="0" i="1" smtClean="0"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s-CL" sz="18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s-CL" sz="1800" b="0" i="1" smtClean="0"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s-CL" sz="18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s-CL" sz="1800" b="0" i="1" smtClean="0">
                                        <a:latin typeface="Cambria Math" panose="02040503050406030204" pitchFamily="18" charset="0"/>
                                      </a:rPr>
                                      <m:t>345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CL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0.97</m:t>
                                </m:r>
                              </m:e>
                              <m:e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0.26</m:t>
                                </m:r>
                              </m:e>
                            </m:mr>
                            <m:mr>
                              <m:e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L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.26</m:t>
                                </m:r>
                              </m:e>
                              <m:e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0.97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L" sz="1800" b="0"/>
              </a:p>
              <a:p>
                <a:pPr marL="0" indent="0">
                  <a:buNone/>
                </a:pPr>
                <a:r>
                  <a:rPr lang="es-CL" sz="1800"/>
                  <a:t>Ahora debemos encontrar las variaciones unitarias en longitud y la variación angular . Para ellos utilizaremos la ley directa: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𝑖𝑟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𝑗𝑠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𝑟𝑠</m:t>
                          </m:r>
                        </m:sub>
                      </m:sSub>
                    </m:oMath>
                  </m:oMathPara>
                </a14:m>
                <a:endParaRPr lang="es-CL" sz="1800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CL" sz="1800" b="0">
                    <a:latin typeface="Cambria Math" panose="02040503050406030204" pitchFamily="18" charset="0"/>
                  </a:rPr>
                  <a:t>Reemplazando r=1,2,3: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𝑗𝑠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𝑗𝑠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𝑗𝑠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s-CL" sz="1800"/>
              </a:p>
              <a:p>
                <a:pPr marL="0" indent="0">
                  <a:buNone/>
                </a:pPr>
                <a:r>
                  <a:rPr lang="es-CL" sz="1800"/>
                  <a:t>Reemplazando s=1,2,3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L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800"/>
              </a:p>
              <a:p>
                <a:pPr marL="0" indent="0">
                  <a:buNone/>
                </a:pPr>
                <a:r>
                  <a:rPr lang="es-CL" sz="1800"/>
                  <a:t>Necesitamos encontrar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CL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s-CL" sz="1800"/>
                  <a:t>, por tanto remplazaremos i= j=2</a:t>
                </a:r>
              </a:p>
              <a:p>
                <a:pPr marL="0" indent="0">
                  <a:buNone/>
                </a:pPr>
                <a:endParaRPr lang="es-CL" sz="1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L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800"/>
              </a:p>
              <a:p>
                <a:pPr marL="0" indent="0">
                  <a:buNone/>
                </a:pPr>
                <a:r>
                  <a:rPr lang="es-CL" sz="1800"/>
                  <a:t>Pero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s-CL" sz="1800"/>
                  <a:t>=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1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s-CL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s-CL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L" sz="1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s-CL" sz="1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L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CL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1800" b="0" i="1" smtClean="0">
                                  <a:latin typeface="Cambria Math" panose="02040503050406030204" pitchFamily="18" charset="0"/>
                                </a:rPr>
                                <m:t>0.97</m:t>
                              </m:r>
                            </m:e>
                            <m:sup>
                              <m:r>
                                <a:rPr lang="es-CL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2∙</m:t>
                          </m:r>
                          <m:r>
                            <a:rPr lang="es-CL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7∙0.26∙−</m:t>
                          </m:r>
                          <m:rad>
                            <m:radPr>
                              <m:degHide m:val="on"/>
                              <m:ctrlPr>
                                <a:rPr lang="es-CL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CL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CL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1800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s-CL" sz="1800" b="0" i="1" smtClean="0">
                                  <a:latin typeface="Cambria Math" panose="02040503050406030204" pitchFamily="18" charset="0"/>
                                </a:rPr>
                                <m:t>26</m:t>
                              </m:r>
                            </m:e>
                            <m:sup>
                              <m:r>
                                <a:rPr lang="es-CL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s-CL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s-CL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=2.17×</m:t>
                      </m:r>
                      <m:sSup>
                        <m:sSupPr>
                          <m:ctrlP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s-CL" sz="1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CL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1+</m:t>
                          </m:r>
                          <m:sSubSup>
                            <m:sSubSupPr>
                              <m:ctrlPr>
                                <a:rPr lang="es-CL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CL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CL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  <m:sup>
                              <m:r>
                                <a:rPr lang="es-CL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=8</m:t>
                      </m:r>
                      <m:d>
                        <m:dPr>
                          <m:ctrlPr>
                            <a:rPr lang="es-CL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1+2.17</m:t>
                          </m:r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s-CL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CL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s-CL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=8.01736 </m:t>
                      </m:r>
                      <m:r>
                        <a:rPr lang="es-CL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s-CL" sz="1800"/>
              </a:p>
              <a:p>
                <a:pPr marL="0" indent="0">
                  <a:buNone/>
                </a:pPr>
                <a:endParaRPr lang="es-CL" sz="1800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635C4B5-0BA9-47BC-9E36-794822D93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66700"/>
                <a:ext cx="11191875" cy="6457950"/>
              </a:xfrm>
              <a:blipFill>
                <a:blip r:embed="rId2"/>
                <a:stretch>
                  <a:fillRect l="-327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86D684F3-BDBA-4C6C-A312-7D66DD0EFE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6" t="54127" r="61875" b="22539"/>
          <a:stretch/>
        </p:blipFill>
        <p:spPr>
          <a:xfrm>
            <a:off x="6721929" y="35821"/>
            <a:ext cx="3776676" cy="1360715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925F540F-8501-4AE5-8EBF-97078A53A84B}"/>
              </a:ext>
            </a:extLst>
          </p:cNvPr>
          <p:cNvCxnSpPr>
            <a:cxnSpLocks/>
          </p:cNvCxnSpPr>
          <p:nvPr/>
        </p:nvCxnSpPr>
        <p:spPr>
          <a:xfrm flipV="1">
            <a:off x="7109620" y="543699"/>
            <a:ext cx="1377155" cy="63010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8EC15DB-A4D6-494E-B031-277838FEAC18}"/>
                  </a:ext>
                </a:extLst>
              </p:cNvPr>
              <p:cNvSpPr txBox="1"/>
              <p:nvPr/>
            </p:nvSpPr>
            <p:spPr>
              <a:xfrm>
                <a:off x="8001636" y="685324"/>
                <a:ext cx="7218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/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8EC15DB-A4D6-494E-B031-277838FEA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636" y="685324"/>
                <a:ext cx="721847" cy="276999"/>
              </a:xfrm>
              <a:prstGeom prst="rect">
                <a:avLst/>
              </a:prstGeom>
              <a:blipFill>
                <a:blip r:embed="rId4"/>
                <a:stretch>
                  <a:fillRect t="-652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E479A75-DC9C-440A-B050-24E2A887C227}"/>
              </a:ext>
            </a:extLst>
          </p:cNvPr>
          <p:cNvCxnSpPr>
            <a:cxnSpLocks/>
          </p:cNvCxnSpPr>
          <p:nvPr/>
        </p:nvCxnSpPr>
        <p:spPr>
          <a:xfrm flipH="1" flipV="1">
            <a:off x="6721929" y="320965"/>
            <a:ext cx="387691" cy="83312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89F2E4B8-D077-4D2D-AB7D-75439859024B}"/>
                  </a:ext>
                </a:extLst>
              </p:cNvPr>
              <p:cNvSpPr txBox="1"/>
              <p:nvPr/>
            </p:nvSpPr>
            <p:spPr>
              <a:xfrm>
                <a:off x="6193927" y="439179"/>
                <a:ext cx="7218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89F2E4B8-D077-4D2D-AB7D-754398590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927" y="439179"/>
                <a:ext cx="721847" cy="276999"/>
              </a:xfrm>
              <a:prstGeom prst="rect">
                <a:avLst/>
              </a:prstGeom>
              <a:blipFill>
                <a:blip r:embed="rId5"/>
                <a:stretch>
                  <a:fillRect t="-8889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22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9C73B33-EF2F-4A52-991C-69458D287C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7650" y="314325"/>
                <a:ext cx="11791949" cy="58626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CL" sz="2000"/>
                  <a:t>Ahora calculamos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CL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C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s-CL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s-CL" sz="20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L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2000"/>
              </a:p>
              <a:p>
                <a:pPr marL="0" indent="0">
                  <a:buNone/>
                </a:pPr>
                <a:r>
                  <a:rPr lang="es-CL" sz="2000"/>
                  <a:t>Necesitamos encontrar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CL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s-CL" sz="2000"/>
                  <a:t>, por tanto remplazaremos i= j=3</a:t>
                </a:r>
              </a:p>
              <a:p>
                <a:pPr marL="0" indent="0">
                  <a:buNone/>
                </a:pPr>
                <a:endParaRPr lang="es-CL" sz="20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L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CL" sz="2000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2000"/>
              </a:p>
              <a:p>
                <a:pPr marL="0" indent="0">
                  <a:buNone/>
                </a:pPr>
                <a:r>
                  <a:rPr lang="es-CL" sz="2000"/>
                  <a:t>Pero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s-CL" sz="2000"/>
                  <a:t>=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2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s-CL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L" sz="2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s-CL" sz="20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(−0.26)</m:t>
                              </m:r>
                            </m:e>
                            <m:sup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2∙(−0.26)∙0.97∙−</m:t>
                          </m:r>
                          <m:rad>
                            <m:radPr>
                              <m:degHide m:val="on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97</m:t>
                              </m:r>
                            </m:e>
                            <m:sup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s-CL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s-CL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=1.857×</m:t>
                      </m:r>
                      <m:sSup>
                        <m:sSupPr>
                          <m:ctrlP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s-CL" sz="20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CL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bSup>
                            <m:sSubSupPr>
                              <m:ctrlPr>
                                <a:rPr lang="es-CL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33</m:t>
                              </m:r>
                            </m:sub>
                            <m:sup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=4</m:t>
                      </m:r>
                      <m:d>
                        <m:d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1+1.857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s-CL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CL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s-CL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=4.007428 </m:t>
                      </m:r>
                      <m:r>
                        <a:rPr lang="es-CL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s-CL" sz="2000"/>
              </a:p>
              <a:p>
                <a:endParaRPr lang="es-CL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9C73B33-EF2F-4A52-991C-69458D287C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650" y="314325"/>
                <a:ext cx="11791949" cy="5862638"/>
              </a:xfrm>
              <a:blipFill>
                <a:blip r:embed="rId2"/>
                <a:stretch>
                  <a:fillRect l="-569" t="-1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937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A0DD3A3-651F-4DC1-BA42-3E7E09638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520" y="645319"/>
                <a:ext cx="11968480" cy="4698842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s-CL" sz="2600"/>
                  <a:t>Aplicando la ley directa:</a:t>
                </a:r>
                <a:endParaRPr lang="es-CL" sz="2600" b="0"/>
              </a:p>
              <a:p>
                <a:endParaRPr lang="es-CL" sz="2600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CL" sz="2600"/>
                  <a:t>Reemplazando s=1,2,3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2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s-CL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2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L" sz="2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L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2600"/>
              </a:p>
              <a:p>
                <a:pPr marL="0" indent="0">
                  <a:buNone/>
                </a:pPr>
                <a:endParaRPr lang="es-CL" sz="2600"/>
              </a:p>
              <a:p>
                <a:pPr marL="0" indent="0">
                  <a:buNone/>
                </a:pPr>
                <a:r>
                  <a:rPr lang="es-CL" sz="2600"/>
                  <a:t>Para conocer la rotación angular debemos conocer las componentes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CL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CL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s-CL" sz="2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s-CL" sz="2600"/>
                  <a:t> 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CL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CL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s-CL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es-CL" sz="2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s-CL" sz="2600"/>
                  <a:t> .</a:t>
                </a:r>
              </a:p>
              <a:p>
                <a:pPr marL="0" indent="0">
                  <a:buNone/>
                </a:pPr>
                <a:r>
                  <a:rPr lang="es-CL" sz="2600"/>
                  <a:t>Por tanto, para encontrar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CL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CL" sz="2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sz="2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s-CL" sz="2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s-CL" sz="2600"/>
                  <a:t>, por tanto remplazaremos i=1, j=2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2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s-CL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2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L" sz="2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L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2600"/>
              </a:p>
              <a:p>
                <a:pPr marL="0" indent="0">
                  <a:buNone/>
                </a:pPr>
                <a:r>
                  <a:rPr lang="es-CL" sz="2600"/>
                  <a:t>Pero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CL" sz="26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s-CL" sz="260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CL" sz="2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CL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CL" sz="2600"/>
                  <a:t>=0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2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s-CL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26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2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L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600" b="0" i="1" smtClean="0">
                              <a:latin typeface="Cambria Math" panose="02040503050406030204" pitchFamily="18" charset="0"/>
                            </a:rPr>
                            <m:t>0.87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+0.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87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∙0.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87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2+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−2+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∙0.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87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s-CL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s-CL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=3.75×</m:t>
                      </m:r>
                      <m:sSup>
                        <m:sSupPr>
                          <m:ctrlP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s-CL" sz="2600"/>
              </a:p>
              <a:p>
                <a:pPr marL="0" indent="0">
                  <a:buNone/>
                </a:pPr>
                <a:endParaRPr lang="es-CL" sz="26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s-CL" sz="2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3.75</m:t>
                          </m:r>
                          <m:r>
                            <a:rPr lang="es-CL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s-CL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CL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s-CL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180°</m:t>
                          </m:r>
                        </m:num>
                        <m:den>
                          <m:r>
                            <a:rPr lang="es-CL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s-CL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=0.21°</m:t>
                      </m:r>
                    </m:oMath>
                  </m:oMathPara>
                </a14:m>
                <a:endParaRPr lang="es-CL" sz="2600"/>
              </a:p>
              <a:p>
                <a:endParaRPr lang="es-CL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A0DD3A3-651F-4DC1-BA42-3E7E09638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520" y="645319"/>
                <a:ext cx="11968480" cy="4698842"/>
              </a:xfrm>
              <a:blipFill>
                <a:blip r:embed="rId2"/>
                <a:stretch>
                  <a:fillRect l="-458" t="-2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0ABD59EE-E51E-41DA-9480-F1130CC18DA2}"/>
              </a:ext>
            </a:extLst>
          </p:cNvPr>
          <p:cNvCxnSpPr>
            <a:cxnSpLocks/>
          </p:cNvCxnSpPr>
          <p:nvPr/>
        </p:nvCxnSpPr>
        <p:spPr>
          <a:xfrm flipV="1">
            <a:off x="9194855" y="4868191"/>
            <a:ext cx="1587445" cy="1181708"/>
          </a:xfrm>
          <a:prstGeom prst="straightConnector1">
            <a:avLst/>
          </a:prstGeom>
          <a:ln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58CC033-A872-4917-BE23-B055D398E8D6}"/>
                  </a:ext>
                </a:extLst>
              </p:cNvPr>
              <p:cNvSpPr txBox="1"/>
              <p:nvPr/>
            </p:nvSpPr>
            <p:spPr>
              <a:xfrm>
                <a:off x="10678194" y="4579313"/>
                <a:ext cx="7218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C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/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58CC033-A872-4917-BE23-B055D398E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194" y="4579313"/>
                <a:ext cx="721847" cy="276999"/>
              </a:xfrm>
              <a:prstGeom prst="rect">
                <a:avLst/>
              </a:prstGeom>
              <a:blipFill>
                <a:blip r:embed="rId3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D1199713-03CE-4E8D-A319-44F59EA458AD}"/>
              </a:ext>
            </a:extLst>
          </p:cNvPr>
          <p:cNvCxnSpPr>
            <a:cxnSpLocks/>
          </p:cNvCxnSpPr>
          <p:nvPr/>
        </p:nvCxnSpPr>
        <p:spPr>
          <a:xfrm flipV="1">
            <a:off x="9210759" y="4869483"/>
            <a:ext cx="1192181" cy="118041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: curvado 6">
            <a:extLst>
              <a:ext uri="{FF2B5EF4-FFF2-40B4-BE49-F238E27FC236}">
                <a16:creationId xmlns:a16="http://schemas.microsoft.com/office/drawing/2014/main" id="{BEC70969-3334-4C5A-8A17-816C4E1CF011}"/>
              </a:ext>
            </a:extLst>
          </p:cNvPr>
          <p:cNvCxnSpPr>
            <a:cxnSpLocks/>
          </p:cNvCxnSpPr>
          <p:nvPr/>
        </p:nvCxnSpPr>
        <p:spPr>
          <a:xfrm rot="10800000">
            <a:off x="10382788" y="4832438"/>
            <a:ext cx="294146" cy="145962"/>
          </a:xfrm>
          <a:prstGeom prst="curvedConnector3">
            <a:avLst>
              <a:gd name="adj1" fmla="val 16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4041020-DA97-47AF-BA6A-F965417F154D}"/>
              </a:ext>
            </a:extLst>
          </p:cNvPr>
          <p:cNvSpPr txBox="1"/>
          <p:nvPr/>
        </p:nvSpPr>
        <p:spPr>
          <a:xfrm rot="18704922" flipH="1">
            <a:off x="10002678" y="4944532"/>
            <a:ext cx="62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/>
              <a:t>0.21°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332A475-28AC-4D0A-9366-0F3C712978FD}"/>
              </a:ext>
            </a:extLst>
          </p:cNvPr>
          <p:cNvCxnSpPr>
            <a:cxnSpLocks/>
          </p:cNvCxnSpPr>
          <p:nvPr/>
        </p:nvCxnSpPr>
        <p:spPr>
          <a:xfrm flipV="1">
            <a:off x="9188065" y="6061778"/>
            <a:ext cx="1594235" cy="29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C2D2C762-52AA-4594-BD58-B6B3AF9554DF}"/>
                  </a:ext>
                </a:extLst>
              </p:cNvPr>
              <p:cNvSpPr txBox="1"/>
              <p:nvPr/>
            </p:nvSpPr>
            <p:spPr>
              <a:xfrm>
                <a:off x="9040358" y="5728491"/>
                <a:ext cx="13625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30°</m:t>
                      </m:r>
                    </m:oMath>
                  </m:oMathPara>
                </a14:m>
                <a:endParaRPr lang="es-CL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C2D2C762-52AA-4594-BD58-B6B3AF955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358" y="5728491"/>
                <a:ext cx="136258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: curvado 15">
            <a:extLst>
              <a:ext uri="{FF2B5EF4-FFF2-40B4-BE49-F238E27FC236}">
                <a16:creationId xmlns:a16="http://schemas.microsoft.com/office/drawing/2014/main" id="{8F8F0D04-CCB1-4230-A2D0-4290E1B205E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780522" y="5787615"/>
            <a:ext cx="307777" cy="157452"/>
          </a:xfrm>
          <a:prstGeom prst="curvedConnector3">
            <a:avLst>
              <a:gd name="adj1" fmla="val -619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7F0091E-EDDB-46E6-A603-0B95D09F8252}"/>
                  </a:ext>
                </a:extLst>
              </p:cNvPr>
              <p:cNvSpPr txBox="1"/>
              <p:nvPr/>
            </p:nvSpPr>
            <p:spPr>
              <a:xfrm>
                <a:off x="10636625" y="6020230"/>
                <a:ext cx="6089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/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7F0091E-EDDB-46E6-A603-0B95D09F8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625" y="6020230"/>
                <a:ext cx="608931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83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9E81C-6645-4C0D-9737-68FB0933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5D494-C8E3-443C-951F-9FA836EB1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563CEC-1453-4B6E-A13B-518195A7F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1" r="5014" b="10844"/>
          <a:stretch/>
        </p:blipFill>
        <p:spPr>
          <a:xfrm>
            <a:off x="614190" y="209321"/>
            <a:ext cx="10963620" cy="611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30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4AF2D-1104-45D7-8123-562EDAC5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F67903-3BD6-46FE-876D-AFF89EA50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54DB7E7-FEA4-4310-8AEC-16D2D33E6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3" r="6040" b="12359"/>
          <a:stretch/>
        </p:blipFill>
        <p:spPr>
          <a:xfrm>
            <a:off x="696930" y="166581"/>
            <a:ext cx="10798139" cy="601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53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8672B4-825F-47D5-ABA0-58EB4A6A5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3CA4B9-5EF3-412E-84B3-C04BC45D8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31C4ABA-4872-4C76-9CA3-02A184A98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2" r="5482" b="11647"/>
          <a:stretch/>
        </p:blipFill>
        <p:spPr>
          <a:xfrm>
            <a:off x="664684" y="264405"/>
            <a:ext cx="10862631" cy="605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01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FA382E3-2153-4BE1-881A-55DC0FF1B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68960"/>
                <a:ext cx="10515600" cy="2858097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s-CL" sz="2900"/>
                  <a:t>Ahora calcularemos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CL" sz="2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CL" sz="2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sz="2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s-CL" sz="2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es-CL" sz="29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s-CL" sz="2900"/>
              </a:p>
              <a:p>
                <a:pPr marL="0" indent="0">
                  <a:buNone/>
                </a:pPr>
                <a:endParaRPr lang="es-CL" sz="2900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CL" sz="2900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s-CL" sz="29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29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9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9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s-CL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9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9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2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9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9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9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9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s-CL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9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9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s-CL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9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29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9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9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9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s-CL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9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9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s-CL" sz="2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9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9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s-CL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9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2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29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9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29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s-CL" sz="2900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s-CL" sz="29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29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L" sz="2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900" b="0" i="1" smtClean="0">
                              <a:latin typeface="Cambria Math" panose="02040503050406030204" pitchFamily="18" charset="0"/>
                            </a:rPr>
                            <m:t>0.26</m:t>
                          </m:r>
                          <m: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s-CL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97</m:t>
                          </m:r>
                          <m: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+0.</m:t>
                          </m:r>
                          <m:r>
                            <a:rPr lang="es-CL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26</m:t>
                          </m:r>
                          <m: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∙0.</m:t>
                          </m:r>
                          <m:r>
                            <a:rPr lang="es-CL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26</m:t>
                          </m:r>
                          <m: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2+</m:t>
                          </m:r>
                          <m: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s-CL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97</m:t>
                          </m:r>
                          <m: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s-CL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97</m:t>
                          </m:r>
                          <m: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−2+</m:t>
                          </m:r>
                          <m: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s-CL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97</m:t>
                          </m:r>
                          <m: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∙0.</m:t>
                          </m:r>
                          <m:r>
                            <a:rPr lang="es-CL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26</m:t>
                          </m:r>
                          <m: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s-CL" sz="2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CL" sz="2900" b="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s-CL" sz="29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s-CL" sz="2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=3.03×</m:t>
                      </m:r>
                      <m:sSup>
                        <m:sSupPr>
                          <m:ctrlPr>
                            <a:rPr lang="es-CL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s-CL" sz="2900"/>
              </a:p>
              <a:p>
                <a:pPr marL="0" indent="0">
                  <a:buNone/>
                </a:pPr>
                <a:endParaRPr lang="es-CL" sz="29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s-CL" sz="2900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s-CL" sz="29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2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.0</m:t>
                          </m:r>
                          <m:r>
                            <a:rPr lang="es-CL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s-CL" sz="2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CL" sz="2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s-CL" sz="2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CL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180°</m:t>
                          </m:r>
                        </m:num>
                        <m:den>
                          <m:r>
                            <a:rPr lang="es-CL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s-CL" sz="2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=0.17°</m:t>
                      </m:r>
                    </m:oMath>
                  </m:oMathPara>
                </a14:m>
                <a:endParaRPr lang="es-CL" sz="2900"/>
              </a:p>
              <a:p>
                <a:pPr marL="0" indent="0">
                  <a:buNone/>
                </a:pPr>
                <a:r>
                  <a:rPr lang="es-CL" sz="2900"/>
                  <a:t>Finalmente</a:t>
                </a:r>
              </a:p>
              <a:p>
                <a:endParaRPr lang="es-CL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FA382E3-2153-4BE1-881A-55DC0FF1B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68960"/>
                <a:ext cx="10515600" cy="2858097"/>
              </a:xfrm>
              <a:blipFill>
                <a:blip r:embed="rId2"/>
                <a:stretch>
                  <a:fillRect l="-638" t="-3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55275176-34A8-476A-BC2C-A662B4E04C8A}"/>
              </a:ext>
            </a:extLst>
          </p:cNvPr>
          <p:cNvCxnSpPr>
            <a:cxnSpLocks/>
          </p:cNvCxnSpPr>
          <p:nvPr/>
        </p:nvCxnSpPr>
        <p:spPr>
          <a:xfrm flipV="1">
            <a:off x="8859574" y="2602511"/>
            <a:ext cx="1587445" cy="1181708"/>
          </a:xfrm>
          <a:prstGeom prst="straightConnector1">
            <a:avLst/>
          </a:prstGeom>
          <a:ln>
            <a:solidFill>
              <a:srgbClr val="0070C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CCF97D05-07B2-418B-B623-7F0C49779AFA}"/>
                  </a:ext>
                </a:extLst>
              </p:cNvPr>
              <p:cNvSpPr txBox="1"/>
              <p:nvPr/>
            </p:nvSpPr>
            <p:spPr>
              <a:xfrm>
                <a:off x="10342913" y="2313633"/>
                <a:ext cx="7218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/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CCF97D05-07B2-418B-B623-7F0C49779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2913" y="2313633"/>
                <a:ext cx="721847" cy="276999"/>
              </a:xfrm>
              <a:prstGeom prst="rect">
                <a:avLst/>
              </a:prstGeom>
              <a:blipFill>
                <a:blip r:embed="rId3"/>
                <a:stretch>
                  <a:fillRect t="-8889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40AE6B7-C5D5-4154-93D5-6EF239D843BC}"/>
              </a:ext>
            </a:extLst>
          </p:cNvPr>
          <p:cNvCxnSpPr>
            <a:cxnSpLocks/>
          </p:cNvCxnSpPr>
          <p:nvPr/>
        </p:nvCxnSpPr>
        <p:spPr>
          <a:xfrm flipV="1">
            <a:off x="8875478" y="2603803"/>
            <a:ext cx="1192181" cy="118041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: curvado 6">
            <a:extLst>
              <a:ext uri="{FF2B5EF4-FFF2-40B4-BE49-F238E27FC236}">
                <a16:creationId xmlns:a16="http://schemas.microsoft.com/office/drawing/2014/main" id="{CCE80CD7-6158-452B-94E9-F0A6A2499035}"/>
              </a:ext>
            </a:extLst>
          </p:cNvPr>
          <p:cNvCxnSpPr>
            <a:cxnSpLocks/>
          </p:cNvCxnSpPr>
          <p:nvPr/>
        </p:nvCxnSpPr>
        <p:spPr>
          <a:xfrm rot="10800000">
            <a:off x="10047507" y="2566758"/>
            <a:ext cx="294146" cy="145962"/>
          </a:xfrm>
          <a:prstGeom prst="curvedConnector3">
            <a:avLst>
              <a:gd name="adj1" fmla="val 16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CFD792E-9E34-4DC0-82A5-720FA9DD47FC}"/>
              </a:ext>
            </a:extLst>
          </p:cNvPr>
          <p:cNvSpPr txBox="1"/>
          <p:nvPr/>
        </p:nvSpPr>
        <p:spPr>
          <a:xfrm rot="18704922" flipH="1">
            <a:off x="9667397" y="2678852"/>
            <a:ext cx="62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/>
              <a:t>0.17°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3FD4187-2629-4323-9BB7-7353BBB8C41D}"/>
              </a:ext>
            </a:extLst>
          </p:cNvPr>
          <p:cNvCxnSpPr>
            <a:cxnSpLocks/>
          </p:cNvCxnSpPr>
          <p:nvPr/>
        </p:nvCxnSpPr>
        <p:spPr>
          <a:xfrm flipV="1">
            <a:off x="8852784" y="3796098"/>
            <a:ext cx="1594235" cy="29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D03DF7FA-3B0C-4569-8682-4E356A0C6FB2}"/>
                  </a:ext>
                </a:extLst>
              </p:cNvPr>
              <p:cNvSpPr txBox="1"/>
              <p:nvPr/>
            </p:nvSpPr>
            <p:spPr>
              <a:xfrm>
                <a:off x="8705077" y="3462811"/>
                <a:ext cx="13625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75°</m:t>
                      </m:r>
                    </m:oMath>
                  </m:oMathPara>
                </a14:m>
                <a:endParaRPr lang="es-CL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D03DF7FA-3B0C-4569-8682-4E356A0C6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077" y="3462811"/>
                <a:ext cx="136258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ector: curvado 10">
            <a:extLst>
              <a:ext uri="{FF2B5EF4-FFF2-40B4-BE49-F238E27FC236}">
                <a16:creationId xmlns:a16="http://schemas.microsoft.com/office/drawing/2014/main" id="{6EED6AEE-01BF-4677-96D7-3028B96F9A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445241" y="3521935"/>
            <a:ext cx="307777" cy="157452"/>
          </a:xfrm>
          <a:prstGeom prst="curvedConnector3">
            <a:avLst>
              <a:gd name="adj1" fmla="val -619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BDD1CAA-C264-4100-989F-6F131317915D}"/>
              </a:ext>
            </a:extLst>
          </p:cNvPr>
          <p:cNvCxnSpPr>
            <a:cxnSpLocks/>
          </p:cNvCxnSpPr>
          <p:nvPr/>
        </p:nvCxnSpPr>
        <p:spPr>
          <a:xfrm flipV="1">
            <a:off x="2352758" y="3920037"/>
            <a:ext cx="506949" cy="1977462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885AB00-8179-4F12-ABC3-D2746605D128}"/>
              </a:ext>
            </a:extLst>
          </p:cNvPr>
          <p:cNvSpPr txBox="1"/>
          <p:nvPr/>
        </p:nvSpPr>
        <p:spPr>
          <a:xfrm rot="17881663" flipH="1">
            <a:off x="2603876" y="3779520"/>
            <a:ext cx="1011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>
                <a:solidFill>
                  <a:srgbClr val="0070C0"/>
                </a:solidFill>
              </a:rPr>
              <a:t>75°+0.17°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F0F113EE-FD8D-4B0E-9889-3A873B027097}"/>
              </a:ext>
            </a:extLst>
          </p:cNvPr>
          <p:cNvCxnSpPr>
            <a:cxnSpLocks/>
          </p:cNvCxnSpPr>
          <p:nvPr/>
        </p:nvCxnSpPr>
        <p:spPr>
          <a:xfrm>
            <a:off x="2330064" y="5909670"/>
            <a:ext cx="2210161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curvado 18">
            <a:extLst>
              <a:ext uri="{FF2B5EF4-FFF2-40B4-BE49-F238E27FC236}">
                <a16:creationId xmlns:a16="http://schemas.microsoft.com/office/drawing/2014/main" id="{66179C38-3185-4006-BA97-3B1200C059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01090" y="5213783"/>
            <a:ext cx="759190" cy="548902"/>
          </a:xfrm>
          <a:prstGeom prst="curvedConnector3">
            <a:avLst>
              <a:gd name="adj1" fmla="val 675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8982C05E-FF06-4CF4-A074-07D9CD5A37EF}"/>
              </a:ext>
            </a:extLst>
          </p:cNvPr>
          <p:cNvCxnSpPr>
            <a:cxnSpLocks/>
          </p:cNvCxnSpPr>
          <p:nvPr/>
        </p:nvCxnSpPr>
        <p:spPr>
          <a:xfrm flipV="1">
            <a:off x="2366636" y="4556966"/>
            <a:ext cx="1612240" cy="134053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BBD92DD3-CF62-49BE-A9AE-1E4E3C6A1C25}"/>
              </a:ext>
            </a:extLst>
          </p:cNvPr>
          <p:cNvCxnSpPr>
            <a:cxnSpLocks/>
          </p:cNvCxnSpPr>
          <p:nvPr/>
        </p:nvCxnSpPr>
        <p:spPr>
          <a:xfrm flipV="1">
            <a:off x="2330064" y="3933408"/>
            <a:ext cx="0" cy="197626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5F5CD8E-981C-4089-BDFB-C63DD934BC9B}"/>
              </a:ext>
            </a:extLst>
          </p:cNvPr>
          <p:cNvSpPr txBox="1"/>
          <p:nvPr/>
        </p:nvSpPr>
        <p:spPr>
          <a:xfrm rot="19474136" flipH="1">
            <a:off x="3383827" y="4654802"/>
            <a:ext cx="1011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>
                <a:solidFill>
                  <a:srgbClr val="00B050"/>
                </a:solidFill>
              </a:rPr>
              <a:t>30°+0.21°</a:t>
            </a:r>
          </a:p>
        </p:txBody>
      </p:sp>
      <p:cxnSp>
        <p:nvCxnSpPr>
          <p:cNvPr id="35" name="Conector: curvado 34">
            <a:extLst>
              <a:ext uri="{FF2B5EF4-FFF2-40B4-BE49-F238E27FC236}">
                <a16:creationId xmlns:a16="http://schemas.microsoft.com/office/drawing/2014/main" id="{5933594B-35A0-49D4-B6DA-7F8B9CF439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39696" y="5355840"/>
            <a:ext cx="759190" cy="264788"/>
          </a:xfrm>
          <a:prstGeom prst="curvedConnector3">
            <a:avLst>
              <a:gd name="adj1" fmla="val 6752"/>
            </a:avLst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86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6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786D1-E0E1-4C03-BC77-ACCD328A0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91" y="329725"/>
            <a:ext cx="10313271" cy="873648"/>
          </a:xfrm>
        </p:spPr>
        <p:txBody>
          <a:bodyPr>
            <a:normAutofit/>
          </a:bodyPr>
          <a:lstStyle/>
          <a:p>
            <a:r>
              <a:rPr lang="es-CL"/>
              <a:t>Módulo de Elasticidad y de Poisson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9E567A-AD73-4345-9262-18196BC29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3884" y="1483908"/>
            <a:ext cx="4879688" cy="412804"/>
          </a:xfrm>
        </p:spPr>
        <p:txBody>
          <a:bodyPr>
            <a:normAutofit fontScale="77500" lnSpcReduction="20000"/>
          </a:bodyPr>
          <a:lstStyle/>
          <a:p>
            <a:r>
              <a:rPr lang="es-CL"/>
              <a:t>Módulo de Elasticidad o de Young (E)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AB3799-DD3C-4220-BE7B-91D49C69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19</a:t>
            </a:fld>
            <a:endParaRPr lang="es-CL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3E574D24-4F7E-4B80-B671-CCD0BCE282C9}"/>
              </a:ext>
            </a:extLst>
          </p:cNvPr>
          <p:cNvCxnSpPr>
            <a:cxnSpLocks/>
          </p:cNvCxnSpPr>
          <p:nvPr/>
        </p:nvCxnSpPr>
        <p:spPr>
          <a:xfrm flipV="1">
            <a:off x="1422173" y="1509142"/>
            <a:ext cx="0" cy="1800000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6469F737-B8B3-4CF0-B992-0E7E56211029}"/>
              </a:ext>
            </a:extLst>
          </p:cNvPr>
          <p:cNvCxnSpPr>
            <a:cxnSpLocks/>
          </p:cNvCxnSpPr>
          <p:nvPr/>
        </p:nvCxnSpPr>
        <p:spPr>
          <a:xfrm>
            <a:off x="1412341" y="3299310"/>
            <a:ext cx="2205930" cy="0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79E4488-7CF5-45ED-A599-69671A4520C6}"/>
              </a:ext>
            </a:extLst>
          </p:cNvPr>
          <p:cNvCxnSpPr>
            <a:cxnSpLocks/>
          </p:cNvCxnSpPr>
          <p:nvPr/>
        </p:nvCxnSpPr>
        <p:spPr>
          <a:xfrm flipH="1">
            <a:off x="452284" y="3289478"/>
            <a:ext cx="991347" cy="50840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07D69D9E-DC1A-498F-A8DD-9F0F4788FF3E}"/>
                  </a:ext>
                </a:extLst>
              </p:cNvPr>
              <p:cNvSpPr txBox="1"/>
              <p:nvPr/>
            </p:nvSpPr>
            <p:spPr>
              <a:xfrm>
                <a:off x="530937" y="3768218"/>
                <a:ext cx="288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/>
              </a:p>
            </p:txBody>
          </p:sp>
        </mc:Choice>
        <mc:Fallback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07D69D9E-DC1A-498F-A8DD-9F0F4788F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37" y="3768218"/>
                <a:ext cx="288989" cy="276999"/>
              </a:xfrm>
              <a:prstGeom prst="rect">
                <a:avLst/>
              </a:prstGeom>
              <a:blipFill>
                <a:blip r:embed="rId2"/>
                <a:stretch>
                  <a:fillRect l="-18750" r="-416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B1F2E697-7665-4F54-B4C8-E84E524A2AC6}"/>
                  </a:ext>
                </a:extLst>
              </p:cNvPr>
              <p:cNvSpPr txBox="1"/>
              <p:nvPr/>
            </p:nvSpPr>
            <p:spPr>
              <a:xfrm>
                <a:off x="986494" y="1438036"/>
                <a:ext cx="294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/>
              </a:p>
            </p:txBody>
          </p:sp>
        </mc:Choice>
        <mc:Fallback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B1F2E697-7665-4F54-B4C8-E84E524A2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94" y="1438036"/>
                <a:ext cx="294311" cy="276999"/>
              </a:xfrm>
              <a:prstGeom prst="rect">
                <a:avLst/>
              </a:prstGeom>
              <a:blipFill>
                <a:blip r:embed="rId3"/>
                <a:stretch>
                  <a:fillRect l="-18750" r="-41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A98AF368-6793-41FF-9244-7E9CCE489607}"/>
                  </a:ext>
                </a:extLst>
              </p:cNvPr>
              <p:cNvSpPr txBox="1"/>
              <p:nvPr/>
            </p:nvSpPr>
            <p:spPr>
              <a:xfrm>
                <a:off x="6907165" y="1962242"/>
                <a:ext cx="1042209" cy="5177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/>
              </a:p>
            </p:txBody>
          </p:sp>
        </mc:Choice>
        <mc:Fallback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A98AF368-6793-41FF-9244-7E9CCE489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165" y="1962242"/>
                <a:ext cx="1042209" cy="5177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Ilusionario: El Cubo de Necker">
            <a:extLst>
              <a:ext uri="{FF2B5EF4-FFF2-40B4-BE49-F238E27FC236}">
                <a16:creationId xmlns:a16="http://schemas.microsoft.com/office/drawing/2014/main" id="{F675DCD3-58E0-44C9-98F6-9B11886C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16" y="2213610"/>
            <a:ext cx="1621562" cy="145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7E39333E-171A-45D2-9094-507D34553EBB}"/>
                  </a:ext>
                </a:extLst>
              </p:cNvPr>
              <p:cNvSpPr txBox="1"/>
              <p:nvPr/>
            </p:nvSpPr>
            <p:spPr>
              <a:xfrm>
                <a:off x="3396561" y="2973084"/>
                <a:ext cx="294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/>
              </a:p>
            </p:txBody>
          </p:sp>
        </mc:Choice>
        <mc:Fallback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7E39333E-171A-45D2-9094-507D34553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561" y="2973084"/>
                <a:ext cx="294311" cy="276999"/>
              </a:xfrm>
              <a:prstGeom prst="rect">
                <a:avLst/>
              </a:prstGeom>
              <a:blipFill>
                <a:blip r:embed="rId6"/>
                <a:stretch>
                  <a:fillRect l="-18750" r="-625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DB5E1395-6933-4613-B5E0-94E90F07952C}"/>
              </a:ext>
            </a:extLst>
          </p:cNvPr>
          <p:cNvCxnSpPr>
            <a:cxnSpLocks/>
          </p:cNvCxnSpPr>
          <p:nvPr/>
        </p:nvCxnSpPr>
        <p:spPr>
          <a:xfrm flipV="1">
            <a:off x="2053613" y="2533121"/>
            <a:ext cx="551936" cy="332377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Rectángulo 2052">
            <a:extLst>
              <a:ext uri="{FF2B5EF4-FFF2-40B4-BE49-F238E27FC236}">
                <a16:creationId xmlns:a16="http://schemas.microsoft.com/office/drawing/2014/main" id="{66DCBC5F-FA69-4C3A-B41D-5C1D237111FA}"/>
              </a:ext>
            </a:extLst>
          </p:cNvPr>
          <p:cNvSpPr/>
          <p:nvPr/>
        </p:nvSpPr>
        <p:spPr>
          <a:xfrm>
            <a:off x="949318" y="2581289"/>
            <a:ext cx="954000" cy="954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48" name="CuadroTexto 2047">
                <a:extLst>
                  <a:ext uri="{FF2B5EF4-FFF2-40B4-BE49-F238E27FC236}">
                    <a16:creationId xmlns:a16="http://schemas.microsoft.com/office/drawing/2014/main" id="{542A7E3C-B954-48C9-95A5-4FFAC06B8609}"/>
                  </a:ext>
                </a:extLst>
              </p:cNvPr>
              <p:cNvSpPr txBox="1"/>
              <p:nvPr/>
            </p:nvSpPr>
            <p:spPr>
              <a:xfrm>
                <a:off x="414043" y="3003910"/>
                <a:ext cx="423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s-CL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s-CL" b="1"/>
              </a:p>
            </p:txBody>
          </p:sp>
        </mc:Choice>
        <mc:Fallback>
          <p:sp>
            <p:nvSpPr>
              <p:cNvPr id="2048" name="CuadroTexto 2047">
                <a:extLst>
                  <a:ext uri="{FF2B5EF4-FFF2-40B4-BE49-F238E27FC236}">
                    <a16:creationId xmlns:a16="http://schemas.microsoft.com/office/drawing/2014/main" id="{542A7E3C-B954-48C9-95A5-4FFAC06B8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43" y="3003910"/>
                <a:ext cx="423128" cy="276999"/>
              </a:xfrm>
              <a:prstGeom prst="rect">
                <a:avLst/>
              </a:prstGeom>
              <a:blipFill>
                <a:blip r:embed="rId7"/>
                <a:stretch>
                  <a:fillRect l="-5797" r="-579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6" name="Conector recto de flecha 2055">
            <a:extLst>
              <a:ext uri="{FF2B5EF4-FFF2-40B4-BE49-F238E27FC236}">
                <a16:creationId xmlns:a16="http://schemas.microsoft.com/office/drawing/2014/main" id="{6693FD11-436F-4722-A604-C2AE4148C502}"/>
              </a:ext>
            </a:extLst>
          </p:cNvPr>
          <p:cNvCxnSpPr/>
          <p:nvPr/>
        </p:nvCxnSpPr>
        <p:spPr>
          <a:xfrm flipH="1">
            <a:off x="675431" y="3079161"/>
            <a:ext cx="828521" cy="39492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Marcador de contenido 2">
                <a:extLst>
                  <a:ext uri="{FF2B5EF4-FFF2-40B4-BE49-F238E27FC236}">
                    <a16:creationId xmlns:a16="http://schemas.microsoft.com/office/drawing/2014/main" id="{60895DBA-A7CD-4134-A5E1-7ECEFA2958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57261" y="2736911"/>
                <a:ext cx="4879688" cy="4128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CL"/>
                  <a:t>Módulo de Poisson (</a:t>
                </a:r>
                <a14:m>
                  <m:oMath xmlns:m="http://schemas.openxmlformats.org/officeDocument/2006/math">
                    <m:r>
                      <a:rPr lang="es-C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s-CL"/>
                  <a:t>) </a:t>
                </a:r>
              </a:p>
            </p:txBody>
          </p:sp>
        </mc:Choice>
        <mc:Fallback>
          <p:sp>
            <p:nvSpPr>
              <p:cNvPr id="75" name="Marcador de contenido 2">
                <a:extLst>
                  <a:ext uri="{FF2B5EF4-FFF2-40B4-BE49-F238E27FC236}">
                    <a16:creationId xmlns:a16="http://schemas.microsoft.com/office/drawing/2014/main" id="{60895DBA-A7CD-4134-A5E1-7ECEFA295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261" y="2736911"/>
                <a:ext cx="4879688" cy="412804"/>
              </a:xfrm>
              <a:prstGeom prst="rect">
                <a:avLst/>
              </a:prstGeom>
              <a:blipFill>
                <a:blip r:embed="rId8"/>
                <a:stretch>
                  <a:fillRect l="-250" t="-11765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475F0610-6ACC-43CE-B530-493583274348}"/>
                  </a:ext>
                </a:extLst>
              </p:cNvPr>
              <p:cNvSpPr txBox="1"/>
              <p:nvPr/>
            </p:nvSpPr>
            <p:spPr>
              <a:xfrm>
                <a:off x="5097369" y="3115967"/>
                <a:ext cx="1997261" cy="6819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/>
              </a:p>
            </p:txBody>
          </p:sp>
        </mc:Choice>
        <mc:Fallback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475F0610-6ACC-43CE-B530-493583274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369" y="3115967"/>
                <a:ext cx="1997261" cy="6819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E45EB881-D7AA-4D16-AB9F-4AAA81464405}"/>
                  </a:ext>
                </a:extLst>
              </p:cNvPr>
              <p:cNvSpPr txBox="1"/>
              <p:nvPr/>
            </p:nvSpPr>
            <p:spPr>
              <a:xfrm>
                <a:off x="7344610" y="3122852"/>
                <a:ext cx="3202857" cy="562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f>
                        <m:f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s-CL"/>
              </a:p>
            </p:txBody>
          </p:sp>
        </mc:Choice>
        <mc:Fallback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E45EB881-D7AA-4D16-AB9F-4AAA81464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610" y="3122852"/>
                <a:ext cx="3202857" cy="5629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60" name="CuadroTexto 2059">
                <a:extLst>
                  <a:ext uri="{FF2B5EF4-FFF2-40B4-BE49-F238E27FC236}">
                    <a16:creationId xmlns:a16="http://schemas.microsoft.com/office/drawing/2014/main" id="{2E60C0FB-42BC-43EF-9538-E6849498850E}"/>
                  </a:ext>
                </a:extLst>
              </p:cNvPr>
              <p:cNvSpPr txBox="1"/>
              <p:nvPr/>
            </p:nvSpPr>
            <p:spPr>
              <a:xfrm>
                <a:off x="3119414" y="4781234"/>
                <a:ext cx="5230761" cy="16481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d>
                        <m:d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d>
                        <m:d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s-CL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d>
                        <m:d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d>
                        <m:d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s-CL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d>
                        <m:d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d>
                        <m:d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s-CL"/>
              </a:p>
            </p:txBody>
          </p:sp>
        </mc:Choice>
        <mc:Fallback>
          <p:sp>
            <p:nvSpPr>
              <p:cNvPr id="2060" name="CuadroTexto 2059">
                <a:extLst>
                  <a:ext uri="{FF2B5EF4-FFF2-40B4-BE49-F238E27FC236}">
                    <a16:creationId xmlns:a16="http://schemas.microsoft.com/office/drawing/2014/main" id="{2E60C0FB-42BC-43EF-9538-E6849498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414" y="4781234"/>
                <a:ext cx="5230761" cy="16481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5366DD10-F649-4807-BDA7-EDF822BE6B3C}"/>
              </a:ext>
            </a:extLst>
          </p:cNvPr>
          <p:cNvSpPr txBox="1">
            <a:spLocks/>
          </p:cNvSpPr>
          <p:nvPr/>
        </p:nvSpPr>
        <p:spPr>
          <a:xfrm>
            <a:off x="315391" y="4339353"/>
            <a:ext cx="4879688" cy="412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/>
              <a:t>Si consideramos los 3 esfuerzos normales:</a:t>
            </a:r>
          </a:p>
        </p:txBody>
      </p:sp>
    </p:spTree>
    <p:extLst>
      <p:ext uri="{BB962C8B-B14F-4D97-AF65-F5344CB8AC3E}">
        <p14:creationId xmlns:p14="http://schemas.microsoft.com/office/powerpoint/2010/main" val="237373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1" grpId="0"/>
      <p:bldP spid="75" grpId="0"/>
      <p:bldP spid="77" grpId="0"/>
      <p:bldP spid="79" grpId="0"/>
      <p:bldP spid="2060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E34FEE-2046-4B61-A624-F197FF0B1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347" y="323147"/>
            <a:ext cx="8567928" cy="758254"/>
          </a:xfrm>
        </p:spPr>
        <p:txBody>
          <a:bodyPr/>
          <a:lstStyle/>
          <a:p>
            <a:r>
              <a:rPr lang="es-CL"/>
              <a:t>Esfuerzo y deformación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BDFC87-ADDD-4196-A03D-5FC5ABA1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2</a:t>
            </a:fld>
            <a:endParaRPr lang="es-C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D4505A9-B64B-4457-B36F-5EAEBFD8B068}"/>
                  </a:ext>
                </a:extLst>
              </p:cNvPr>
              <p:cNvSpPr txBox="1"/>
              <p:nvPr/>
            </p:nvSpPr>
            <p:spPr>
              <a:xfrm>
                <a:off x="5962649" y="3318400"/>
                <a:ext cx="5191887" cy="2357697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CL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L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𝑐𝑜𝑚𝑝𝑜𝑛𝑒𝑛𝑡𝑒𝑠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𝑛𝑜𝑟𝑚𝑎𝑙𝑒𝑠</m:t>
                      </m:r>
                    </m:oMath>
                  </m:oMathPara>
                </a14:m>
                <a:endParaRPr lang="es-CL"/>
              </a:p>
              <a:p>
                <a:pPr algn="ctr"/>
                <a:r>
                  <a:rPr lang="es-CL" b="1"/>
                  <a:t>Deformaciones normales principales:</a:t>
                </a:r>
              </a:p>
              <a:p>
                <a:pPr algn="ctr"/>
                <a:r>
                  <a:rPr lang="es-CL" b="1"/>
                  <a:t> </a:t>
                </a:r>
                <a:r>
                  <a:rPr lang="es-CL"/>
                  <a:t>l(1) &gt; l(2) &gt; l(3)</a:t>
                </a:r>
              </a:p>
              <a:p>
                <a:endParaRPr lang="es-CL"/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D4505A9-B64B-4457-B36F-5EAEBFD8B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649" y="3318400"/>
                <a:ext cx="5191887" cy="23576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9F388274-16DC-4DCC-9F74-F96C3A40F557}"/>
              </a:ext>
            </a:extLst>
          </p:cNvPr>
          <p:cNvSpPr txBox="1"/>
          <p:nvPr/>
        </p:nvSpPr>
        <p:spPr>
          <a:xfrm>
            <a:off x="4115563" y="5927951"/>
            <a:ext cx="6143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/>
              <a:t>Actúan en </a:t>
            </a:r>
            <a:r>
              <a:rPr lang="es-CL" b="1"/>
              <a:t>planos normales principales.</a:t>
            </a:r>
          </a:p>
          <a:p>
            <a:r>
              <a:rPr lang="es-CL"/>
              <a:t>Dados por las </a:t>
            </a:r>
            <a:r>
              <a:rPr lang="es-CL" b="1"/>
              <a:t>direcciones normales principales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D0A51C33-2D04-4D2D-A803-C3275896EEBD}"/>
                  </a:ext>
                </a:extLst>
              </p:cNvPr>
              <p:cNvSpPr txBox="1"/>
              <p:nvPr/>
            </p:nvSpPr>
            <p:spPr>
              <a:xfrm>
                <a:off x="228599" y="3290765"/>
                <a:ext cx="5191887" cy="2412968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CL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L" sz="20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20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𝑐𝑜𝑚𝑝𝑜𝑛𝑒𝑛𝑡𝑒𝑠</m:t>
                      </m:r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𝑛𝑜𝑟𝑚𝑎𝑙𝑒𝑠</m:t>
                      </m:r>
                    </m:oMath>
                  </m:oMathPara>
                </a14:m>
                <a:endParaRPr lang="es-CL" sz="2000"/>
              </a:p>
              <a:p>
                <a:pPr algn="ctr"/>
                <a:r>
                  <a:rPr lang="es-CL" sz="2000" b="1"/>
                  <a:t>Esfuerzos normales principales: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2000" b="1"/>
              </a:p>
              <a:p>
                <a:pPr algn="ctr"/>
                <a:r>
                  <a:rPr lang="es-CL" b="1"/>
                  <a:t> </a:t>
                </a:r>
                <a:endParaRPr lang="es-CL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D0A51C33-2D04-4D2D-A803-C3275896E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3290765"/>
                <a:ext cx="5191887" cy="24129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Flexión mecánica - Wikipedia, la enciclopedia libre">
            <a:extLst>
              <a:ext uri="{FF2B5EF4-FFF2-40B4-BE49-F238E27FC236}">
                <a16:creationId xmlns:a16="http://schemas.microsoft.com/office/drawing/2014/main" id="{276C933F-71E1-4728-8EBB-A4135A168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862" y="1519361"/>
            <a:ext cx="2981325" cy="177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5532182-DF19-4572-A844-FE036ED7F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417" t="24652" r="43203" b="13186"/>
          <a:stretch/>
        </p:blipFill>
        <p:spPr>
          <a:xfrm>
            <a:off x="1647062" y="1081401"/>
            <a:ext cx="1724787" cy="198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82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DEA4A54-48BF-4A06-B377-4ECE1333BA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299" y="307910"/>
                <a:ext cx="10515600" cy="4351338"/>
              </a:xfrm>
            </p:spPr>
            <p:txBody>
              <a:bodyPr/>
              <a:lstStyle/>
              <a:p>
                <a:r>
                  <a:rPr lang="es-CL" sz="2000"/>
                  <a:t>Módulo de Elasticidad o de Young (E)</a:t>
                </a:r>
              </a:p>
              <a:p>
                <a:endParaRPr lang="es-CL" sz="2000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 sz="2000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CL" sz="2000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s-CL" sz="20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s-CL" sz="20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CL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s-CL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s-CL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s-CL" sz="2000"/>
              </a:p>
              <a:p>
                <a:pPr marL="0" indent="0">
                  <a:buNone/>
                </a:pPr>
                <a:endParaRPr lang="es-CL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DEA4A54-48BF-4A06-B377-4ECE1333B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299" y="307910"/>
                <a:ext cx="10515600" cy="4351338"/>
              </a:xfrm>
              <a:blipFill>
                <a:blip r:embed="rId2"/>
                <a:stretch>
                  <a:fillRect l="-522" t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B25CF9C-F409-4F56-B92F-0DFB02A09CF8}"/>
              </a:ext>
            </a:extLst>
          </p:cNvPr>
          <p:cNvSpPr txBox="1">
            <a:spLocks/>
          </p:cNvSpPr>
          <p:nvPr/>
        </p:nvSpPr>
        <p:spPr>
          <a:xfrm>
            <a:off x="838200" y="2273610"/>
            <a:ext cx="4879688" cy="4128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L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98AC3218-7E5B-413C-A751-48F8D258D28F}"/>
              </a:ext>
            </a:extLst>
          </p:cNvPr>
          <p:cNvCxnSpPr>
            <a:cxnSpLocks/>
          </p:cNvCxnSpPr>
          <p:nvPr/>
        </p:nvCxnSpPr>
        <p:spPr>
          <a:xfrm flipV="1">
            <a:off x="1405957" y="892925"/>
            <a:ext cx="0" cy="1800000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377354F-3A06-4529-BA5F-AAB901E52E42}"/>
              </a:ext>
            </a:extLst>
          </p:cNvPr>
          <p:cNvCxnSpPr>
            <a:cxnSpLocks/>
          </p:cNvCxnSpPr>
          <p:nvPr/>
        </p:nvCxnSpPr>
        <p:spPr>
          <a:xfrm>
            <a:off x="1396125" y="2683093"/>
            <a:ext cx="2205930" cy="0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02AA3F0-765F-4CB5-A054-C42037763969}"/>
              </a:ext>
            </a:extLst>
          </p:cNvPr>
          <p:cNvCxnSpPr>
            <a:cxnSpLocks/>
          </p:cNvCxnSpPr>
          <p:nvPr/>
        </p:nvCxnSpPr>
        <p:spPr>
          <a:xfrm flipH="1">
            <a:off x="436068" y="2673261"/>
            <a:ext cx="991347" cy="50840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68834252-5A00-4390-9B6E-F008700655EC}"/>
                  </a:ext>
                </a:extLst>
              </p:cNvPr>
              <p:cNvSpPr txBox="1"/>
              <p:nvPr/>
            </p:nvSpPr>
            <p:spPr>
              <a:xfrm>
                <a:off x="514721" y="3152001"/>
                <a:ext cx="288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/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68834252-5A00-4390-9B6E-F00870065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21" y="3152001"/>
                <a:ext cx="288989" cy="276999"/>
              </a:xfrm>
              <a:prstGeom prst="rect">
                <a:avLst/>
              </a:prstGeom>
              <a:blipFill>
                <a:blip r:embed="rId3"/>
                <a:stretch>
                  <a:fillRect l="-18750" r="-416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3CBF437-D1CD-4FB1-92E9-2AB0A4029526}"/>
                  </a:ext>
                </a:extLst>
              </p:cNvPr>
              <p:cNvSpPr txBox="1"/>
              <p:nvPr/>
            </p:nvSpPr>
            <p:spPr>
              <a:xfrm>
                <a:off x="970278" y="821819"/>
                <a:ext cx="294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/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3CBF437-D1CD-4FB1-92E9-2AB0A4029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78" y="821819"/>
                <a:ext cx="294311" cy="276999"/>
              </a:xfrm>
              <a:prstGeom prst="rect">
                <a:avLst/>
              </a:prstGeom>
              <a:blipFill>
                <a:blip r:embed="rId4"/>
                <a:stretch>
                  <a:fillRect l="-18750" r="-625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4" descr="Ilusionario: El Cubo de Necker">
            <a:extLst>
              <a:ext uri="{FF2B5EF4-FFF2-40B4-BE49-F238E27FC236}">
                <a16:creationId xmlns:a16="http://schemas.microsoft.com/office/drawing/2014/main" id="{E55B1F11-76DC-44A1-BD34-AA562F47A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97393"/>
            <a:ext cx="1621562" cy="145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A877A3A-9554-480B-A7CE-31CFA2E98373}"/>
                  </a:ext>
                </a:extLst>
              </p:cNvPr>
              <p:cNvSpPr txBox="1"/>
              <p:nvPr/>
            </p:nvSpPr>
            <p:spPr>
              <a:xfrm>
                <a:off x="3380345" y="2356867"/>
                <a:ext cx="294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/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A877A3A-9554-480B-A7CE-31CFA2E98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345" y="2356867"/>
                <a:ext cx="294311" cy="276999"/>
              </a:xfrm>
              <a:prstGeom prst="rect">
                <a:avLst/>
              </a:prstGeom>
              <a:blipFill>
                <a:blip r:embed="rId6"/>
                <a:stretch>
                  <a:fillRect l="-18750" r="-41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9C5BC068-BC8E-4495-B7D2-CB540D153A33}"/>
              </a:ext>
            </a:extLst>
          </p:cNvPr>
          <p:cNvCxnSpPr>
            <a:cxnSpLocks/>
          </p:cNvCxnSpPr>
          <p:nvPr/>
        </p:nvCxnSpPr>
        <p:spPr>
          <a:xfrm flipV="1">
            <a:off x="2037397" y="1916904"/>
            <a:ext cx="551936" cy="332377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7BFF832-C75A-40D6-B0B1-B37217F99FCF}"/>
              </a:ext>
            </a:extLst>
          </p:cNvPr>
          <p:cNvSpPr/>
          <p:nvPr/>
        </p:nvSpPr>
        <p:spPr>
          <a:xfrm>
            <a:off x="933102" y="1965072"/>
            <a:ext cx="954000" cy="954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8F0A2B00-791B-4637-B862-D1FFED022B4B}"/>
                  </a:ext>
                </a:extLst>
              </p:cNvPr>
              <p:cNvSpPr txBox="1"/>
              <p:nvPr/>
            </p:nvSpPr>
            <p:spPr>
              <a:xfrm>
                <a:off x="397827" y="2387693"/>
                <a:ext cx="423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s-CL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s-CL" b="1"/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8F0A2B00-791B-4637-B862-D1FFED022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27" y="2387693"/>
                <a:ext cx="423128" cy="276999"/>
              </a:xfrm>
              <a:prstGeom prst="rect">
                <a:avLst/>
              </a:prstGeom>
              <a:blipFill>
                <a:blip r:embed="rId7"/>
                <a:stretch>
                  <a:fillRect l="-5714" r="-4286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BDF25FA-D6E9-4B5A-B2A1-4C34584E9762}"/>
              </a:ext>
            </a:extLst>
          </p:cNvPr>
          <p:cNvCxnSpPr/>
          <p:nvPr/>
        </p:nvCxnSpPr>
        <p:spPr>
          <a:xfrm flipH="1">
            <a:off x="659215" y="2462944"/>
            <a:ext cx="828521" cy="39492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02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BF0A2F-7EC1-42FE-891C-F779B811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Ejercicio 2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1A05238A-321C-44B4-A0E6-F5B48CC47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321" r="2176" b="22587"/>
          <a:stretch/>
        </p:blipFill>
        <p:spPr>
          <a:xfrm>
            <a:off x="3685302" y="2610401"/>
            <a:ext cx="5675515" cy="2658359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79A5B33-EFF6-4CAC-9740-DECFE17E28BB}"/>
              </a:ext>
            </a:extLst>
          </p:cNvPr>
          <p:cNvSpPr txBox="1"/>
          <p:nvPr/>
        </p:nvSpPr>
        <p:spPr>
          <a:xfrm>
            <a:off x="518474" y="1690688"/>
            <a:ext cx="5516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/>
              <a:t>Encuentre el alargamiento de la barra de acero de figura.</a:t>
            </a:r>
          </a:p>
          <a:p>
            <a:r>
              <a:rPr lang="es-CL"/>
              <a:t>Área(1)=600 mm2 </a:t>
            </a:r>
          </a:p>
          <a:p>
            <a:r>
              <a:rPr lang="es-CL"/>
              <a:t>Área (2)=200mm2</a:t>
            </a:r>
          </a:p>
        </p:txBody>
      </p:sp>
    </p:spTree>
    <p:extLst>
      <p:ext uri="{BB962C8B-B14F-4D97-AF65-F5344CB8AC3E}">
        <p14:creationId xmlns:p14="http://schemas.microsoft.com/office/powerpoint/2010/main" val="3586287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E003298D-F57F-4E5E-88C5-5A1BCF9DB9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321" r="2176" b="22587"/>
          <a:stretch/>
        </p:blipFill>
        <p:spPr>
          <a:xfrm>
            <a:off x="7958901" y="153339"/>
            <a:ext cx="3922799" cy="1837403"/>
          </a:xfrm>
          <a:prstGeom prst="rect">
            <a:avLst/>
          </a:prstGeom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E40F4F85-6B80-4F5A-AFB1-F877A05E4F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0" t="-1" r="53204" b="49477"/>
          <a:stretch/>
        </p:blipFill>
        <p:spPr>
          <a:xfrm>
            <a:off x="404582" y="-119549"/>
            <a:ext cx="4694978" cy="377755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50F5B95-D555-4635-BDA7-0482F41E1983}"/>
              </a:ext>
            </a:extLst>
          </p:cNvPr>
          <p:cNvSpPr txBox="1"/>
          <p:nvPr/>
        </p:nvSpPr>
        <p:spPr>
          <a:xfrm>
            <a:off x="3990508" y="555523"/>
            <a:ext cx="85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/>
              <a:t>200kg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67273A1-7F09-4479-AF3B-AD49FF3FCEA0}"/>
              </a:ext>
            </a:extLst>
          </p:cNvPr>
          <p:cNvSpPr txBox="1"/>
          <p:nvPr/>
        </p:nvSpPr>
        <p:spPr>
          <a:xfrm>
            <a:off x="3990507" y="1339120"/>
            <a:ext cx="85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/>
              <a:t>200kg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998C326-8F23-4052-B6B7-A66240DEBE67}"/>
              </a:ext>
            </a:extLst>
          </p:cNvPr>
          <p:cNvSpPr txBox="1"/>
          <p:nvPr/>
        </p:nvSpPr>
        <p:spPr>
          <a:xfrm>
            <a:off x="3990507" y="2122718"/>
            <a:ext cx="85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/>
              <a:t>200kg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9A99BC9-4D90-4EC7-B0D4-8E6456A9BAFA}"/>
              </a:ext>
            </a:extLst>
          </p:cNvPr>
          <p:cNvSpPr txBox="1"/>
          <p:nvPr/>
        </p:nvSpPr>
        <p:spPr>
          <a:xfrm>
            <a:off x="4120739" y="2982456"/>
            <a:ext cx="85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/>
              <a:t>200kg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EE169BA-E692-4228-8B3E-B7D2DDDCE7B6}"/>
              </a:ext>
            </a:extLst>
          </p:cNvPr>
          <p:cNvSpPr txBox="1"/>
          <p:nvPr/>
        </p:nvSpPr>
        <p:spPr>
          <a:xfrm>
            <a:off x="1894232" y="2492050"/>
            <a:ext cx="85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/>
              <a:t>700kg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2E01647-C6B2-402D-8856-377691FEC10C}"/>
              </a:ext>
            </a:extLst>
          </p:cNvPr>
          <p:cNvSpPr txBox="1"/>
          <p:nvPr/>
        </p:nvSpPr>
        <p:spPr>
          <a:xfrm>
            <a:off x="2221581" y="3502321"/>
            <a:ext cx="85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/>
              <a:t>700kg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C603489-1677-43CB-83EC-824400E320D2}"/>
              </a:ext>
            </a:extLst>
          </p:cNvPr>
          <p:cNvSpPr txBox="1"/>
          <p:nvPr/>
        </p:nvSpPr>
        <p:spPr>
          <a:xfrm>
            <a:off x="1170493" y="3609144"/>
            <a:ext cx="85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/>
              <a:t>500kg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1E11C0C6-681A-4703-AB95-9E2A318E367D}"/>
                  </a:ext>
                </a:extLst>
              </p:cNvPr>
              <p:cNvSpPr txBox="1"/>
              <p:nvPr/>
            </p:nvSpPr>
            <p:spPr>
              <a:xfrm>
                <a:off x="4272376" y="364223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𝐴𝐷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𝐵𝑐</m:t>
                          </m:r>
                        </m:sub>
                      </m:sSub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s-CL"/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1E11C0C6-681A-4703-AB95-9E2A318E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376" y="364223"/>
                <a:ext cx="43434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17">
            <a:extLst>
              <a:ext uri="{FF2B5EF4-FFF2-40B4-BE49-F238E27FC236}">
                <a16:creationId xmlns:a16="http://schemas.microsoft.com/office/drawing/2014/main" id="{720BB9B4-5094-4C6A-8C93-413AEC27E477}"/>
              </a:ext>
            </a:extLst>
          </p:cNvPr>
          <p:cNvSpPr txBox="1"/>
          <p:nvPr/>
        </p:nvSpPr>
        <p:spPr>
          <a:xfrm>
            <a:off x="5692990" y="1072040"/>
            <a:ext cx="39227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/>
              <a:t>Calculo de las fuerzas</a:t>
            </a:r>
          </a:p>
          <a:p>
            <a:r>
              <a:rPr lang="es-CL" sz="1800"/>
              <a:t>P3=200kg</a:t>
            </a:r>
          </a:p>
          <a:p>
            <a:r>
              <a:rPr lang="es-CL" sz="1800"/>
              <a:t>P2=200-700=-500kg</a:t>
            </a:r>
          </a:p>
          <a:p>
            <a:r>
              <a:rPr lang="es-CL" sz="1800"/>
              <a:t>P1=200-700+500=0 kg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DB33B0B0-FA08-403D-BB29-511CC8913C67}"/>
                  </a:ext>
                </a:extLst>
              </p:cNvPr>
              <p:cNvSpPr txBox="1"/>
              <p:nvPr/>
            </p:nvSpPr>
            <p:spPr>
              <a:xfrm>
                <a:off x="1050805" y="4283015"/>
                <a:ext cx="6139867" cy="837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𝑐𝐷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𝐶𝐷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𝐶𝐷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𝐶𝐷</m:t>
                              </m:r>
                            </m:sub>
                          </m:s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𝑘𝑔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400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200</m:t>
                          </m:r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𝑚𝑚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2,1×</m:t>
                          </m:r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f>
                            <m:fPr>
                              <m:type m:val="skw"/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=0,019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s-CL"/>
              </a:p>
            </p:txBody>
          </p:sp>
        </mc:Choice>
        <mc:Fallback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DB33B0B0-FA08-403D-BB29-511CC8913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05" y="4283015"/>
                <a:ext cx="6139867" cy="8372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AB922D15-41CB-430A-ACFD-C69D5066EA0F}"/>
                  </a:ext>
                </a:extLst>
              </p:cNvPr>
              <p:cNvSpPr txBox="1"/>
              <p:nvPr/>
            </p:nvSpPr>
            <p:spPr>
              <a:xfrm>
                <a:off x="536458" y="5142747"/>
                <a:ext cx="6908097" cy="837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𝐵𝐶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𝐵𝐶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𝐵𝐶</m:t>
                              </m:r>
                            </m:sub>
                          </m:s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−500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𝑘𝑔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300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600</m:t>
                          </m:r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𝑚𝑚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2,1×</m:t>
                          </m:r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f>
                            <m:fPr>
                              <m:type m:val="skw"/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=−0,012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s-CL"/>
              </a:p>
            </p:txBody>
          </p:sp>
        </mc:Choice>
        <mc:Fallback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AB922D15-41CB-430A-ACFD-C69D5066E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58" y="5142747"/>
                <a:ext cx="6908097" cy="8372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52444D76-C5B5-40B0-94E7-C5DE39A9100E}"/>
                  </a:ext>
                </a:extLst>
              </p:cNvPr>
              <p:cNvSpPr txBox="1"/>
              <p:nvPr/>
            </p:nvSpPr>
            <p:spPr>
              <a:xfrm>
                <a:off x="536458" y="5980027"/>
                <a:ext cx="18945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CL"/>
              </a:p>
            </p:txBody>
          </p:sp>
        </mc:Choice>
        <mc:Fallback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52444D76-C5B5-40B0-94E7-C5DE39A91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58" y="5980027"/>
                <a:ext cx="189455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E8DF2BE-EBB6-4D60-8641-65F679C72454}"/>
                  </a:ext>
                </a:extLst>
              </p:cNvPr>
              <p:cNvSpPr txBox="1"/>
              <p:nvPr/>
            </p:nvSpPr>
            <p:spPr>
              <a:xfrm>
                <a:off x="8615776" y="4585632"/>
                <a:ext cx="3154883" cy="910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𝐴𝐷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𝐵𝑐</m:t>
                          </m:r>
                        </m:sub>
                      </m:sSub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=0−0,012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mm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+0,019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mm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=0,07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s-CL" b="0"/>
              </a:p>
            </p:txBody>
          </p:sp>
        </mc:Choice>
        <mc:Fallback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E8DF2BE-EBB6-4D60-8641-65F679C7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776" y="4585632"/>
                <a:ext cx="3154883" cy="9106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79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8" grpId="0"/>
      <p:bldP spid="20" grpId="0"/>
      <p:bldP spid="21" grpId="0"/>
      <p:bldP spid="23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6EF356-73A3-4557-BD0C-9728A3978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05" y="-68473"/>
            <a:ext cx="9692640" cy="1325562"/>
          </a:xfrm>
        </p:spPr>
        <p:txBody>
          <a:bodyPr/>
          <a:lstStyle/>
          <a:p>
            <a:r>
              <a:rPr lang="es-CL"/>
              <a:t>Tensor deformación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F6739E-D53C-4884-B4CF-52B944427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3</a:t>
            </a:fld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848D6ED5-6584-48C2-8256-EB7AC619A6FE}"/>
                  </a:ext>
                </a:extLst>
              </p:cNvPr>
              <p:cNvSpPr txBox="1"/>
              <p:nvPr/>
            </p:nvSpPr>
            <p:spPr>
              <a:xfrm>
                <a:off x="5678069" y="1292976"/>
                <a:ext cx="5532719" cy="1172244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CL">
                    <a:latin typeface="Century Schoolbook" panose="02040604050505020304" pitchFamily="18" charset="0"/>
                    <a:ea typeface="Cambria" panose="02040503050406030204" pitchFamily="18" charset="0"/>
                  </a:rPr>
                  <a:t>l: variación unitaria en longitud </a:t>
                </a:r>
                <a14:m>
                  <m:oMath xmlns:m="http://schemas.openxmlformats.org/officeDocument/2006/math">
                    <m:r>
                      <a:rPr lang="es-CL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adimensional</m:t>
                    </m:r>
                    <m:r>
                      <a:rPr lang="es-CL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s-CL">
                  <a:latin typeface="Century Schoolbook" panose="020406040505050203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es-CL">
                  <a:latin typeface="Century Schoolbook" panose="020406040505050203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𝑙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𝑑𝑦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𝑑𝑎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𝑑𝑎</m:t>
                          </m:r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s-CL" b="0">
                  <a:latin typeface="Century Schoolbook" panose="020406040505050203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848D6ED5-6584-48C2-8256-EB7AC619A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069" y="1292976"/>
                <a:ext cx="5532719" cy="1172244"/>
              </a:xfrm>
              <a:prstGeom prst="rect">
                <a:avLst/>
              </a:prstGeom>
              <a:blipFill>
                <a:blip r:embed="rId2"/>
                <a:stretch>
                  <a:fillRect l="-769" t="-2062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F4F02F03-AEF7-43C8-AE90-A55F83F01BBB}"/>
                  </a:ext>
                </a:extLst>
              </p:cNvPr>
              <p:cNvSpPr txBox="1"/>
              <p:nvPr/>
            </p:nvSpPr>
            <p:spPr>
              <a:xfrm>
                <a:off x="5678069" y="2843850"/>
                <a:ext cx="5532720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L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33</m:t>
                        </m:r>
                      </m:sub>
                    </m:sSub>
                  </m:oMath>
                </a14:m>
                <a:r>
                  <a:rPr lang="es-CL">
                    <a:ea typeface="Cambria" panose="02040503050406030204" pitchFamily="18" charset="0"/>
                  </a:rPr>
                  <a:t> cambios unitarios de longitud según las direcciones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CL"/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CL"/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L">
                    <a:ea typeface="Cambria" panose="02040503050406030204" pitchFamily="18" charset="0"/>
                  </a:rPr>
                  <a:t>respectivamente.</a:t>
                </a:r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F4F02F03-AEF7-43C8-AE90-A55F83F01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069" y="2843850"/>
                <a:ext cx="5532720" cy="646331"/>
              </a:xfrm>
              <a:prstGeom prst="rect">
                <a:avLst/>
              </a:prstGeom>
              <a:blipFill>
                <a:blip r:embed="rId3"/>
                <a:stretch>
                  <a:fillRect l="-769" t="-4630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E1D643D3-7A86-41AB-9C98-49B95D2CAD8E}"/>
                  </a:ext>
                </a:extLst>
              </p:cNvPr>
              <p:cNvSpPr txBox="1"/>
              <p:nvPr/>
            </p:nvSpPr>
            <p:spPr>
              <a:xfrm>
                <a:off x="7124700" y="4890367"/>
                <a:ext cx="3129750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(1+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s-CL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E1D643D3-7A86-41AB-9C98-49B95D2CA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4890367"/>
                <a:ext cx="3129750" cy="369332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agen 20">
            <a:extLst>
              <a:ext uri="{FF2B5EF4-FFF2-40B4-BE49-F238E27FC236}">
                <a16:creationId xmlns:a16="http://schemas.microsoft.com/office/drawing/2014/main" id="{718BF148-6C12-467B-8FE0-301B6E5FD1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50" t="25116" r="51783" b="53644"/>
          <a:stretch/>
        </p:blipFill>
        <p:spPr>
          <a:xfrm>
            <a:off x="770758" y="1010573"/>
            <a:ext cx="3497894" cy="190238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410E80A-FA55-4ADA-8D09-4EAE270B1D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201" t="25116" r="21513" b="53644"/>
          <a:stretch/>
        </p:blipFill>
        <p:spPr>
          <a:xfrm>
            <a:off x="-81023" y="2838931"/>
            <a:ext cx="4822464" cy="19023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D4436EE4-603C-4DF2-9FD9-3B117E46BDE7}"/>
                  </a:ext>
                </a:extLst>
              </p:cNvPr>
              <p:cNvSpPr txBox="1"/>
              <p:nvPr/>
            </p:nvSpPr>
            <p:spPr>
              <a:xfrm>
                <a:off x="5975863" y="3900164"/>
                <a:ext cx="5269474" cy="715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L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(1+</m:t>
                          </m:r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s-CL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s-CL" dirty="0"/>
                            <m:t> </m:t>
                          </m:r>
                        </m:e>
                      </m:nary>
                    </m:oMath>
                  </m:oMathPara>
                </a14:m>
                <a:endParaRPr lang="es-CL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D4436EE4-603C-4DF2-9FD9-3B117E46B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863" y="3900164"/>
                <a:ext cx="5269474" cy="7152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D8DBFB0-1B86-41F3-A0A8-970DC6592935}"/>
                  </a:ext>
                </a:extLst>
              </p:cNvPr>
              <p:cNvSpPr txBox="1"/>
              <p:nvPr/>
            </p:nvSpPr>
            <p:spPr>
              <a:xfrm>
                <a:off x="935042" y="4641453"/>
                <a:ext cx="3169325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𝑙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𝑑𝑦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𝑑𝑎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𝑑𝑎</m:t>
                          </m:r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s-CL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D8DBFB0-1B86-41F3-A0A8-970DC6592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42" y="4641453"/>
                <a:ext cx="3169325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C030541C-AF0E-4723-A248-04491AEC5FD0}"/>
                  </a:ext>
                </a:extLst>
              </p:cNvPr>
              <p:cNvSpPr txBox="1"/>
              <p:nvPr/>
            </p:nvSpPr>
            <p:spPr>
              <a:xfrm>
                <a:off x="2099012" y="2200207"/>
                <a:ext cx="3052762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CL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(1,0,0)</m:t>
                      </m:r>
                    </m:oMath>
                  </m:oMathPara>
                </a14:m>
                <a:endParaRPr lang="es-CL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C030541C-AF0E-4723-A248-04491AEC5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012" y="2200207"/>
                <a:ext cx="3052762" cy="391646"/>
              </a:xfrm>
              <a:prstGeom prst="rect">
                <a:avLst/>
              </a:prstGeom>
              <a:blipFill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331FF756-EFE6-4CBF-B0BB-8046472F8421}"/>
              </a:ext>
            </a:extLst>
          </p:cNvPr>
          <p:cNvCxnSpPr/>
          <p:nvPr/>
        </p:nvCxnSpPr>
        <p:spPr>
          <a:xfrm>
            <a:off x="1986305" y="1879098"/>
            <a:ext cx="4953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E407333-0159-4E78-A88F-62D221F7DA0D}"/>
                  </a:ext>
                </a:extLst>
              </p:cNvPr>
              <p:cNvSpPr txBox="1"/>
              <p:nvPr/>
            </p:nvSpPr>
            <p:spPr>
              <a:xfrm>
                <a:off x="227351" y="5259699"/>
                <a:ext cx="4924423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CL" sz="1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𝑗</m:t>
                    </m:r>
                    <m:r>
                      <a:rPr lang="es-CL" sz="1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=1,2,3</m:t>
                    </m:r>
                  </m:oMath>
                </a14:m>
                <a:endParaRPr lang="es-CL" sz="1800" i="1">
                  <a:latin typeface="Cambria Math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𝑙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=</m:t>
                          </m:r>
                          <m: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18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800" i="1">
                  <a:latin typeface="Cambria Math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CL" sz="1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𝑖</m:t>
                    </m:r>
                    <m:r>
                      <a:rPr lang="es-CL" sz="1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=1,2,3</m:t>
                    </m:r>
                  </m:oMath>
                </a14:m>
                <a:endParaRPr lang="es-CL" sz="1800" i="1">
                  <a:latin typeface="Cambria Math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8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𝑙</m:t>
                      </m:r>
                      <m:r>
                        <a:rPr lang="es-CL" sz="18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1800" b="0"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8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𝑙</m:t>
                      </m:r>
                      <m:r>
                        <a:rPr lang="es-CL" sz="18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∙1∙1=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s-CL" sz="1800" b="0">
                  <a:ea typeface="Cambria" panose="02040503050406030204" pitchFamily="18" charset="0"/>
                </a:endParaRPr>
              </a:p>
              <a:p>
                <a:endParaRPr lang="es-CL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E407333-0159-4E78-A88F-62D221F7D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51" y="5259699"/>
                <a:ext cx="4924423" cy="1754326"/>
              </a:xfrm>
              <a:prstGeom prst="rect">
                <a:avLst/>
              </a:prstGeom>
              <a:blipFill>
                <a:blip r:embed="rId9"/>
                <a:stretch>
                  <a:fillRect l="-743" t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22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 animBg="1"/>
      <p:bldP spid="31" grpId="0" animBg="1"/>
      <p:bldP spid="37" grpId="0"/>
      <p:bldP spid="11" grpId="0"/>
      <p:bldP spid="12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8542CD4C-BB9E-4B06-B16E-CEBC73CC1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1" t="30515" r="49507" b="7450"/>
          <a:stretch/>
        </p:blipFill>
        <p:spPr>
          <a:xfrm>
            <a:off x="6272867" y="180187"/>
            <a:ext cx="4936550" cy="367118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6EF356-73A3-4557-BD0C-9728A3978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05" y="-68473"/>
            <a:ext cx="9692640" cy="1325562"/>
          </a:xfrm>
        </p:spPr>
        <p:txBody>
          <a:bodyPr/>
          <a:lstStyle/>
          <a:p>
            <a:r>
              <a:rPr lang="es-CL"/>
              <a:t>Tensor deformación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F6739E-D53C-4884-B4CF-52B944427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4</a:t>
            </a:fld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875A5875-A54E-4DF0-A04A-A1FD29B91C16}"/>
                  </a:ext>
                </a:extLst>
              </p:cNvPr>
              <p:cNvSpPr txBox="1"/>
              <p:nvPr/>
            </p:nvSpPr>
            <p:spPr>
              <a:xfrm>
                <a:off x="227305" y="1577089"/>
                <a:ext cx="5532720" cy="117051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CL" b="0">
                  <a:ea typeface="Cambria" panose="02040503050406030204" pitchFamily="18" charset="0"/>
                </a:endParaRPr>
              </a:p>
              <a:p>
                <a:r>
                  <a:rPr lang="es-CL">
                    <a:latin typeface="Century Schoolbook" panose="02040604050505020304" pitchFamily="18" charset="0"/>
                    <a:ea typeface="Cambria" panose="02040503050406030204" pitchFamily="18" charset="0"/>
                  </a:rPr>
                  <a:t>es la semi rotación angular en el plano y2y3 de elementos </a:t>
                </a:r>
                <a:r>
                  <a:rPr lang="es-CL" b="1" u="sng">
                    <a:latin typeface="Century Schoolbook" panose="02040604050505020304" pitchFamily="18" charset="0"/>
                    <a:ea typeface="Cambria" panose="02040503050406030204" pitchFamily="18" charset="0"/>
                  </a:rPr>
                  <a:t>paralelos </a:t>
                </a:r>
                <a:r>
                  <a:rPr lang="es-CL">
                    <a:latin typeface="Century Schoolbook" panose="02040604050505020304" pitchFamily="18" charset="0"/>
                    <a:ea typeface="Cambria" panose="02040503050406030204" pitchFamily="18" charset="0"/>
                  </a:rPr>
                  <a:t>a los lados de la base y2 e y3</a:t>
                </a:r>
                <a:endParaRPr lang="es-CL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875A5875-A54E-4DF0-A04A-A1FD29B91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05" y="1577089"/>
                <a:ext cx="5532720" cy="1170513"/>
              </a:xfrm>
              <a:prstGeom prst="rect">
                <a:avLst/>
              </a:prstGeom>
              <a:blipFill>
                <a:blip r:embed="rId3"/>
                <a:stretch>
                  <a:fillRect l="-769" b="-670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0A9AF0A4-C682-41A0-A5B4-48B1B21DD4D9}"/>
              </a:ext>
            </a:extLst>
          </p:cNvPr>
          <p:cNvCxnSpPr>
            <a:cxnSpLocks/>
          </p:cNvCxnSpPr>
          <p:nvPr/>
        </p:nvCxnSpPr>
        <p:spPr>
          <a:xfrm>
            <a:off x="714374" y="5757862"/>
            <a:ext cx="222885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3697C13-BD11-4F8E-A6BA-378D2442661F}"/>
              </a:ext>
            </a:extLst>
          </p:cNvPr>
          <p:cNvCxnSpPr>
            <a:cxnSpLocks/>
          </p:cNvCxnSpPr>
          <p:nvPr/>
        </p:nvCxnSpPr>
        <p:spPr>
          <a:xfrm flipH="1" flipV="1">
            <a:off x="714374" y="4557712"/>
            <a:ext cx="1" cy="120015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238A37B-8E4F-428B-975C-252643FD731F}"/>
              </a:ext>
            </a:extLst>
          </p:cNvPr>
          <p:cNvCxnSpPr>
            <a:cxnSpLocks/>
          </p:cNvCxnSpPr>
          <p:nvPr/>
        </p:nvCxnSpPr>
        <p:spPr>
          <a:xfrm>
            <a:off x="752474" y="5760852"/>
            <a:ext cx="2901315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2D582846-BCB2-4435-8D4C-E040503FA628}"/>
                  </a:ext>
                </a:extLst>
              </p:cNvPr>
              <p:cNvSpPr txBox="1"/>
              <p:nvPr/>
            </p:nvSpPr>
            <p:spPr>
              <a:xfrm>
                <a:off x="1201444" y="4349503"/>
                <a:ext cx="1227430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CL">
                    <a:ea typeface="Cambria" panose="02040503050406030204" pitchFamily="18" charset="0"/>
                  </a:rPr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&gt;0</m:t>
                    </m:r>
                  </m:oMath>
                </a14:m>
                <a:endParaRPr lang="es-CL" b="0"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2D582846-BCB2-4435-8D4C-E040503FA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444" y="4349503"/>
                <a:ext cx="1227430" cy="369332"/>
              </a:xfrm>
              <a:prstGeom prst="rect">
                <a:avLst/>
              </a:prstGeom>
              <a:blipFill>
                <a:blip r:embed="rId4"/>
                <a:stretch>
                  <a:fillRect l="-3448"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B4DAB42-94E9-414B-AF22-1D1F1FC89A94}"/>
              </a:ext>
            </a:extLst>
          </p:cNvPr>
          <p:cNvCxnSpPr>
            <a:cxnSpLocks/>
          </p:cNvCxnSpPr>
          <p:nvPr/>
        </p:nvCxnSpPr>
        <p:spPr>
          <a:xfrm flipV="1">
            <a:off x="714374" y="5233987"/>
            <a:ext cx="2085976" cy="50587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667D1A40-B81A-4153-8158-2FE6888DD14E}"/>
                  </a:ext>
                </a:extLst>
              </p:cNvPr>
              <p:cNvSpPr txBox="1"/>
              <p:nvPr/>
            </p:nvSpPr>
            <p:spPr>
              <a:xfrm>
                <a:off x="3429000" y="5629645"/>
                <a:ext cx="9239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667D1A40-B81A-4153-8158-2FE6888DD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5629645"/>
                <a:ext cx="923925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B333A70-0CFA-4510-A367-FFB897B65368}"/>
                  </a:ext>
                </a:extLst>
              </p:cNvPr>
              <p:cNvSpPr txBox="1"/>
              <p:nvPr/>
            </p:nvSpPr>
            <p:spPr>
              <a:xfrm>
                <a:off x="227305" y="4188381"/>
                <a:ext cx="9239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B333A70-0CFA-4510-A367-FFB897B65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05" y="4188381"/>
                <a:ext cx="923925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Flecha: curvada hacia la derecha 33">
            <a:extLst>
              <a:ext uri="{FF2B5EF4-FFF2-40B4-BE49-F238E27FC236}">
                <a16:creationId xmlns:a16="http://schemas.microsoft.com/office/drawing/2014/main" id="{0DC4A9AD-C1C3-4C3A-8A8F-FE41634D42DE}"/>
              </a:ext>
            </a:extLst>
          </p:cNvPr>
          <p:cNvSpPr/>
          <p:nvPr/>
        </p:nvSpPr>
        <p:spPr>
          <a:xfrm rot="9233556">
            <a:off x="2766832" y="5242354"/>
            <a:ext cx="156930" cy="45425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546F3A0-DD38-4C8F-95CB-A92E6972DC46}"/>
              </a:ext>
            </a:extLst>
          </p:cNvPr>
          <p:cNvSpPr txBox="1"/>
          <p:nvPr/>
        </p:nvSpPr>
        <p:spPr>
          <a:xfrm>
            <a:off x="441868" y="5629645"/>
            <a:ext cx="373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/>
              <a:t>P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DF8CF15-9EAB-4AC3-87E0-BE7132EBC2C6}"/>
              </a:ext>
            </a:extLst>
          </p:cNvPr>
          <p:cNvSpPr txBox="1"/>
          <p:nvPr/>
        </p:nvSpPr>
        <p:spPr>
          <a:xfrm>
            <a:off x="2727868" y="5739857"/>
            <a:ext cx="373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/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688E5561-3313-4539-AE1C-CCE27B4B9219}"/>
                  </a:ext>
                </a:extLst>
              </p:cNvPr>
              <p:cNvSpPr txBox="1"/>
              <p:nvPr/>
            </p:nvSpPr>
            <p:spPr>
              <a:xfrm>
                <a:off x="2542902" y="4852664"/>
                <a:ext cx="373649" cy="369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CL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</m:oMath>
                  </m:oMathPara>
                </a14:m>
                <a:endParaRPr lang="es-CL"/>
              </a:p>
            </p:txBody>
          </p:sp>
        </mc:Choice>
        <mc:Fallback xmlns="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688E5561-3313-4539-AE1C-CCE27B4B9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902" y="4852664"/>
                <a:ext cx="373649" cy="369909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21FEADEA-82D9-4C30-A0FF-4A7606475685}"/>
              </a:ext>
            </a:extLst>
          </p:cNvPr>
          <p:cNvCxnSpPr>
            <a:cxnSpLocks/>
          </p:cNvCxnSpPr>
          <p:nvPr/>
        </p:nvCxnSpPr>
        <p:spPr>
          <a:xfrm>
            <a:off x="6228044" y="5731329"/>
            <a:ext cx="222885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8D5D2C05-0D45-469F-87B4-3A476A3DA65D}"/>
              </a:ext>
            </a:extLst>
          </p:cNvPr>
          <p:cNvCxnSpPr>
            <a:cxnSpLocks/>
          </p:cNvCxnSpPr>
          <p:nvPr/>
        </p:nvCxnSpPr>
        <p:spPr>
          <a:xfrm flipH="1" flipV="1">
            <a:off x="6228044" y="4531179"/>
            <a:ext cx="1" cy="120015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153D1BDB-FC80-4642-9AD4-AD1D69D435E2}"/>
              </a:ext>
            </a:extLst>
          </p:cNvPr>
          <p:cNvCxnSpPr>
            <a:cxnSpLocks/>
          </p:cNvCxnSpPr>
          <p:nvPr/>
        </p:nvCxnSpPr>
        <p:spPr>
          <a:xfrm>
            <a:off x="6266144" y="5734319"/>
            <a:ext cx="2901315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5641C676-2D45-4A61-A984-36D7737E3C1C}"/>
              </a:ext>
            </a:extLst>
          </p:cNvPr>
          <p:cNvCxnSpPr>
            <a:cxnSpLocks/>
          </p:cNvCxnSpPr>
          <p:nvPr/>
        </p:nvCxnSpPr>
        <p:spPr>
          <a:xfrm>
            <a:off x="6228044" y="5732374"/>
            <a:ext cx="2130923" cy="5945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11329384-4E44-4833-83D9-4F9B3214CC69}"/>
                  </a:ext>
                </a:extLst>
              </p:cNvPr>
              <p:cNvSpPr txBox="1"/>
              <p:nvPr/>
            </p:nvSpPr>
            <p:spPr>
              <a:xfrm>
                <a:off x="8942670" y="5603112"/>
                <a:ext cx="9239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/>
              </a:p>
            </p:txBody>
          </p:sp>
        </mc:Choice>
        <mc:Fallback xmlns="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11329384-4E44-4833-83D9-4F9B3214C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70" y="5603112"/>
                <a:ext cx="923925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91B5F36C-8988-4772-8EAC-6A881F58E172}"/>
                  </a:ext>
                </a:extLst>
              </p:cNvPr>
              <p:cNvSpPr txBox="1"/>
              <p:nvPr/>
            </p:nvSpPr>
            <p:spPr>
              <a:xfrm>
                <a:off x="5740975" y="4161848"/>
                <a:ext cx="9239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/>
              </a:p>
            </p:txBody>
          </p:sp>
        </mc:Choice>
        <mc:Fallback xmlns=""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91B5F36C-8988-4772-8EAC-6A881F58E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975" y="4161848"/>
                <a:ext cx="923925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lecha: curvada hacia la derecha 46">
            <a:extLst>
              <a:ext uri="{FF2B5EF4-FFF2-40B4-BE49-F238E27FC236}">
                <a16:creationId xmlns:a16="http://schemas.microsoft.com/office/drawing/2014/main" id="{19C4B16B-F636-469C-BFB8-C7B2F9AFA805}"/>
              </a:ext>
            </a:extLst>
          </p:cNvPr>
          <p:cNvSpPr/>
          <p:nvPr/>
        </p:nvSpPr>
        <p:spPr>
          <a:xfrm rot="21223920" flipH="1">
            <a:off x="8164563" y="5790993"/>
            <a:ext cx="153779" cy="45425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0124E84E-4353-46D0-860F-8BF2F7488E94}"/>
              </a:ext>
            </a:extLst>
          </p:cNvPr>
          <p:cNvSpPr txBox="1"/>
          <p:nvPr/>
        </p:nvSpPr>
        <p:spPr>
          <a:xfrm>
            <a:off x="5955538" y="5603112"/>
            <a:ext cx="373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/>
              <a:t>P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B605507-909C-435A-82B3-32ED0EB50647}"/>
              </a:ext>
            </a:extLst>
          </p:cNvPr>
          <p:cNvSpPr txBox="1"/>
          <p:nvPr/>
        </p:nvSpPr>
        <p:spPr>
          <a:xfrm>
            <a:off x="8241538" y="5713324"/>
            <a:ext cx="373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/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67452EC9-8993-4B3C-858E-2BDCD7F5197B}"/>
                  </a:ext>
                </a:extLst>
              </p:cNvPr>
              <p:cNvSpPr txBox="1"/>
              <p:nvPr/>
            </p:nvSpPr>
            <p:spPr>
              <a:xfrm>
                <a:off x="8113428" y="6284107"/>
                <a:ext cx="373649" cy="369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CL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</m:oMath>
                  </m:oMathPara>
                </a14:m>
                <a:endParaRPr lang="es-CL"/>
              </a:p>
            </p:txBody>
          </p:sp>
        </mc:Choice>
        <mc:Fallback xmlns="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67452EC9-8993-4B3C-858E-2BDCD7F51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428" y="6284107"/>
                <a:ext cx="373649" cy="369909"/>
              </a:xfrm>
              <a:prstGeom prst="rect">
                <a:avLst/>
              </a:prstGeom>
              <a:blipFill>
                <a:blip r:embed="rId10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79B988DD-DBD3-42DD-A87F-3B8499402F47}"/>
                  </a:ext>
                </a:extLst>
              </p:cNvPr>
              <p:cNvSpPr txBox="1"/>
              <p:nvPr/>
            </p:nvSpPr>
            <p:spPr>
              <a:xfrm>
                <a:off x="6679790" y="4402519"/>
                <a:ext cx="1227430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CL">
                    <a:ea typeface="Cambria" panose="02040503050406030204" pitchFamily="18" charset="0"/>
                  </a:rPr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&lt;0</m:t>
                    </m:r>
                  </m:oMath>
                </a14:m>
                <a:endParaRPr lang="es-CL" b="0"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79B988DD-DBD3-42DD-A87F-3B8499402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790" y="4402519"/>
                <a:ext cx="1227430" cy="369332"/>
              </a:xfrm>
              <a:prstGeom prst="rect">
                <a:avLst/>
              </a:prstGeom>
              <a:blipFill>
                <a:blip r:embed="rId11"/>
                <a:stretch>
                  <a:fillRect l="-3941" t="-6349" b="-2222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0533C1E-6F42-4D26-8358-431AE2D11C85}"/>
                  </a:ext>
                </a:extLst>
              </p14:cNvPr>
              <p14:cNvContentPartPr/>
              <p14:nvPr/>
            </p14:nvContentPartPr>
            <p14:xfrm>
              <a:off x="12717517" y="2259723"/>
              <a:ext cx="19049" cy="9525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0533C1E-6F42-4D26-8358-431AE2D11C8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703301" y="1783473"/>
                <a:ext cx="47196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750CAD3-3CBF-4EE6-A08E-338A6C97EBCD}"/>
                  </a:ext>
                </a:extLst>
              </p14:cNvPr>
              <p14:cNvContentPartPr/>
              <p14:nvPr/>
            </p14:nvContentPartPr>
            <p14:xfrm>
              <a:off x="10749" y="2561897"/>
              <a:ext cx="19049" cy="2857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750CAD3-3CBF-4EE6-A08E-338A6C97EBC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10898" y="2545844"/>
                <a:ext cx="61909" cy="603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345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/>
      <p:bldP spid="24" grpId="0"/>
      <p:bldP spid="34" grpId="0" animBg="1"/>
      <p:bldP spid="36" grpId="0"/>
      <p:bldP spid="38" grpId="0"/>
      <p:bldP spid="40" grpId="0"/>
      <p:bldP spid="45" grpId="0"/>
      <p:bldP spid="46" grpId="0"/>
      <p:bldP spid="47" grpId="0" animBg="1"/>
      <p:bldP spid="48" grpId="0"/>
      <p:bldP spid="49" grpId="0"/>
      <p:bldP spid="50" grpId="0"/>
      <p:bldP spid="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568F6-59D4-401B-88D4-55704E30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Deformaciones de corte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AFDA3B-7DB4-403A-B686-2F38482AC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5</a:t>
            </a:fld>
            <a:endParaRPr lang="es-CL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950DD5A-2AD0-4077-B2A4-52F2F5EE8484}"/>
              </a:ext>
            </a:extLst>
          </p:cNvPr>
          <p:cNvCxnSpPr>
            <a:cxnSpLocks/>
          </p:cNvCxnSpPr>
          <p:nvPr/>
        </p:nvCxnSpPr>
        <p:spPr>
          <a:xfrm>
            <a:off x="1964294" y="2334591"/>
            <a:ext cx="0" cy="324000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2C883B33-49B7-4CD0-B978-0DFA7B0EC90C}"/>
              </a:ext>
            </a:extLst>
          </p:cNvPr>
          <p:cNvCxnSpPr>
            <a:cxnSpLocks/>
          </p:cNvCxnSpPr>
          <p:nvPr/>
        </p:nvCxnSpPr>
        <p:spPr>
          <a:xfrm>
            <a:off x="1990776" y="5563566"/>
            <a:ext cx="379214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12D76FA-3BCA-4B6D-BB0F-C6DD8AA61F73}"/>
              </a:ext>
            </a:extLst>
          </p:cNvPr>
          <p:cNvCxnSpPr>
            <a:cxnSpLocks/>
          </p:cNvCxnSpPr>
          <p:nvPr/>
        </p:nvCxnSpPr>
        <p:spPr>
          <a:xfrm flipH="1">
            <a:off x="666750" y="5563566"/>
            <a:ext cx="1324026" cy="55245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B96D1957-5730-43A6-AF27-4A0E393FC9B1}"/>
                  </a:ext>
                </a:extLst>
              </p:cNvPr>
              <p:cNvSpPr txBox="1"/>
              <p:nvPr/>
            </p:nvSpPr>
            <p:spPr>
              <a:xfrm>
                <a:off x="666750" y="6040616"/>
                <a:ext cx="2857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B96D1957-5730-43A6-AF27-4A0E393FC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" y="6040616"/>
                <a:ext cx="285750" cy="276999"/>
              </a:xfrm>
              <a:prstGeom prst="rect">
                <a:avLst/>
              </a:prstGeom>
              <a:blipFill>
                <a:blip r:embed="rId2"/>
                <a:stretch>
                  <a:fillRect l="-19149" r="-638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A65022D3-CADA-429F-9F74-1A191E3A43C9}"/>
                  </a:ext>
                </a:extLst>
              </p:cNvPr>
              <p:cNvSpPr txBox="1"/>
              <p:nvPr/>
            </p:nvSpPr>
            <p:spPr>
              <a:xfrm>
                <a:off x="5809400" y="5436091"/>
                <a:ext cx="3552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A65022D3-CADA-429F-9F74-1A191E3A4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400" y="5436091"/>
                <a:ext cx="355290" cy="276999"/>
              </a:xfrm>
              <a:prstGeom prst="rect">
                <a:avLst/>
              </a:prstGeom>
              <a:blipFill>
                <a:blip r:embed="rId3"/>
                <a:stretch>
                  <a:fillRect l="-689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B11A2AE3-F477-4989-AEDD-193E6502F7BA}"/>
                  </a:ext>
                </a:extLst>
              </p:cNvPr>
              <p:cNvSpPr txBox="1"/>
              <p:nvPr/>
            </p:nvSpPr>
            <p:spPr>
              <a:xfrm>
                <a:off x="1990776" y="2110226"/>
                <a:ext cx="3552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B11A2AE3-F477-4989-AEDD-193E6502F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776" y="2110226"/>
                <a:ext cx="355290" cy="276999"/>
              </a:xfrm>
              <a:prstGeom prst="rect">
                <a:avLst/>
              </a:prstGeom>
              <a:blipFill>
                <a:blip r:embed="rId4"/>
                <a:stretch>
                  <a:fillRect l="-689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2E0BC434-0C25-488D-81D1-D27297F5A65A}"/>
              </a:ext>
            </a:extLst>
          </p:cNvPr>
          <p:cNvSpPr txBox="1"/>
          <p:nvPr/>
        </p:nvSpPr>
        <p:spPr>
          <a:xfrm>
            <a:off x="3196198" y="3867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D9083EC-A862-4257-BA34-A54EE0214C76}"/>
              </a:ext>
            </a:extLst>
          </p:cNvPr>
          <p:cNvSpPr txBox="1"/>
          <p:nvPr/>
        </p:nvSpPr>
        <p:spPr>
          <a:xfrm>
            <a:off x="5215556" y="3395586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6A18DF-9E32-44CC-8A02-F4B200E89FCA}"/>
              </a:ext>
            </a:extLst>
          </p:cNvPr>
          <p:cNvSpPr/>
          <p:nvPr/>
        </p:nvSpPr>
        <p:spPr>
          <a:xfrm>
            <a:off x="5143556" y="3468623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18B2061-7909-45E7-A84E-B6253CCA9499}"/>
              </a:ext>
            </a:extLst>
          </p:cNvPr>
          <p:cNvSpPr/>
          <p:nvPr/>
        </p:nvSpPr>
        <p:spPr>
          <a:xfrm>
            <a:off x="3544445" y="407286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596FD87-21BA-494D-A8F1-A54C7929ED11}"/>
              </a:ext>
            </a:extLst>
          </p:cNvPr>
          <p:cNvSpPr txBox="1"/>
          <p:nvPr/>
        </p:nvSpPr>
        <p:spPr>
          <a:xfrm>
            <a:off x="3873539" y="2442766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56FA269-3467-4607-BE5D-F753C60E1675}"/>
              </a:ext>
            </a:extLst>
          </p:cNvPr>
          <p:cNvSpPr/>
          <p:nvPr/>
        </p:nvSpPr>
        <p:spPr>
          <a:xfrm>
            <a:off x="4001206" y="2751021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C8F91B9-FF97-4DA7-801A-5CFB92EEB111}"/>
              </a:ext>
            </a:extLst>
          </p:cNvPr>
          <p:cNvCxnSpPr>
            <a:cxnSpLocks/>
          </p:cNvCxnSpPr>
          <p:nvPr/>
        </p:nvCxnSpPr>
        <p:spPr>
          <a:xfrm flipV="1">
            <a:off x="3592452" y="3523154"/>
            <a:ext cx="1578229" cy="585874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27B45604-9E2C-4CA2-B2AB-38D9774A7059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580445" y="2817312"/>
            <a:ext cx="456761" cy="1255550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BC1018F9-2DDC-459F-8E73-60EB888B7159}"/>
                  </a:ext>
                </a:extLst>
              </p:cNvPr>
              <p:cNvSpPr txBox="1"/>
              <p:nvPr/>
            </p:nvSpPr>
            <p:spPr>
              <a:xfrm>
                <a:off x="6938552" y="3721430"/>
                <a:ext cx="3686937" cy="2629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/>
                  <a:t>Si los elementos NO son inicialmente paralelos a los lados de la base:</a:t>
                </a:r>
              </a:p>
              <a:p>
                <a:endParaRPr lang="es-CL"/>
              </a:p>
              <a:p>
                <a:r>
                  <a:rPr lang="es-CL"/>
                  <a:t>Se debe calcular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𝑙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r>
                  <a:rPr lang="es-CL"/>
                  <a:t>en una nueva base’ para PQ</a:t>
                </a:r>
              </a:p>
              <a:p>
                <a:endParaRPr lang="es-CL"/>
              </a:p>
              <a:p>
                <a:r>
                  <a:rPr lang="es-CL"/>
                  <a:t>Se debe calcular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𝑙</m:t>
                        </m:r>
                        <m:r>
                          <a:rPr lang="es-CL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′′</m:t>
                        </m:r>
                      </m:e>
                      <m:sub>
                        <m:r>
                          <a:rPr lang="es-CL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s-CL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r>
                  <a:rPr lang="es-CL"/>
                  <a:t>en una nueva base’’ para PR</a:t>
                </a:r>
              </a:p>
              <a:p>
                <a:endParaRPr lang="es-CL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BC1018F9-2DDC-459F-8E73-60EB888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552" y="3721430"/>
                <a:ext cx="3686937" cy="2629951"/>
              </a:xfrm>
              <a:prstGeom prst="rect">
                <a:avLst/>
              </a:prstGeom>
              <a:blipFill>
                <a:blip r:embed="rId5"/>
                <a:stretch>
                  <a:fillRect l="-1322" t="-1157" r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3A8FE9D0-BA93-4F4C-88A7-C8D01CD6C49A}"/>
              </a:ext>
            </a:extLst>
          </p:cNvPr>
          <p:cNvCxnSpPr>
            <a:cxnSpLocks/>
          </p:cNvCxnSpPr>
          <p:nvPr/>
        </p:nvCxnSpPr>
        <p:spPr>
          <a:xfrm flipV="1">
            <a:off x="3604299" y="3221904"/>
            <a:ext cx="2383930" cy="870982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3349FD17-0B60-4824-B2DC-675BF84E6AF9}"/>
                  </a:ext>
                </a:extLst>
              </p:cNvPr>
              <p:cNvSpPr txBox="1"/>
              <p:nvPr/>
            </p:nvSpPr>
            <p:spPr>
              <a:xfrm>
                <a:off x="6015287" y="2997840"/>
                <a:ext cx="3552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/>
              </a:p>
            </p:txBody>
          </p:sp>
        </mc:Choice>
        <mc:Fallback xmlns="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3349FD17-0B60-4824-B2DC-675BF84E6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287" y="2997840"/>
                <a:ext cx="355290" cy="276999"/>
              </a:xfrm>
              <a:prstGeom prst="rect">
                <a:avLst/>
              </a:prstGeom>
              <a:blipFill>
                <a:blip r:embed="rId6"/>
                <a:stretch>
                  <a:fillRect l="-24138" t="-8889" r="-517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92712B89-693C-40E6-B63D-DA7F9FD560D2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2649083" y="2599859"/>
            <a:ext cx="931362" cy="147300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59D0AFE7-4E2C-4E50-A236-1946F11ADF32}"/>
                  </a:ext>
                </a:extLst>
              </p:cNvPr>
              <p:cNvSpPr txBox="1"/>
              <p:nvPr/>
            </p:nvSpPr>
            <p:spPr>
              <a:xfrm>
                <a:off x="2293793" y="2461359"/>
                <a:ext cx="3552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/>
              </a:p>
            </p:txBody>
          </p:sp>
        </mc:Choice>
        <mc:Fallback xmlns="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59D0AFE7-4E2C-4E50-A236-1946F11AD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793" y="2461359"/>
                <a:ext cx="355290" cy="276999"/>
              </a:xfrm>
              <a:prstGeom prst="rect">
                <a:avLst/>
              </a:prstGeom>
              <a:blipFill>
                <a:blip r:embed="rId7"/>
                <a:stretch>
                  <a:fillRect l="-23729" t="-8889" r="-5085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3F636D6E-0A17-4C25-A9DD-6FE50A4BDA59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580445" y="2110226"/>
            <a:ext cx="684788" cy="1962636"/>
          </a:xfrm>
          <a:prstGeom prst="straightConnector1">
            <a:avLst/>
          </a:prstGeom>
          <a:ln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6611D6DE-B7F6-4253-A449-CAF5CE15A94F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1393001" y="3221904"/>
            <a:ext cx="2161988" cy="861502"/>
          </a:xfrm>
          <a:prstGeom prst="straightConnector1">
            <a:avLst/>
          </a:prstGeom>
          <a:ln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uadroTexto 72">
                <a:extLst>
                  <a:ext uri="{FF2B5EF4-FFF2-40B4-BE49-F238E27FC236}">
                    <a16:creationId xmlns:a16="http://schemas.microsoft.com/office/drawing/2014/main" id="{605D6588-5B87-43AE-BB23-EB9EC1629386}"/>
                  </a:ext>
                </a:extLst>
              </p:cNvPr>
              <p:cNvSpPr txBox="1"/>
              <p:nvPr/>
            </p:nvSpPr>
            <p:spPr>
              <a:xfrm>
                <a:off x="1261872" y="2856118"/>
                <a:ext cx="3552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C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/>
              </a:p>
            </p:txBody>
          </p:sp>
        </mc:Choice>
        <mc:Fallback xmlns="">
          <p:sp>
            <p:nvSpPr>
              <p:cNvPr id="73" name="CuadroTexto 72">
                <a:extLst>
                  <a:ext uri="{FF2B5EF4-FFF2-40B4-BE49-F238E27FC236}">
                    <a16:creationId xmlns:a16="http://schemas.microsoft.com/office/drawing/2014/main" id="{605D6588-5B87-43AE-BB23-EB9EC1629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856118"/>
                <a:ext cx="355290" cy="276999"/>
              </a:xfrm>
              <a:prstGeom prst="rect">
                <a:avLst/>
              </a:prstGeom>
              <a:blipFill>
                <a:blip r:embed="rId8"/>
                <a:stretch>
                  <a:fillRect l="-27586" t="-4444" r="-862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uadroTexto 74">
                <a:extLst>
                  <a:ext uri="{FF2B5EF4-FFF2-40B4-BE49-F238E27FC236}">
                    <a16:creationId xmlns:a16="http://schemas.microsoft.com/office/drawing/2014/main" id="{1ABC73AC-75BD-49D5-8FF6-708A1EDB7F43}"/>
                  </a:ext>
                </a:extLst>
              </p:cNvPr>
              <p:cNvSpPr txBox="1"/>
              <p:nvPr/>
            </p:nvSpPr>
            <p:spPr>
              <a:xfrm>
                <a:off x="4265233" y="1833227"/>
                <a:ext cx="3552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C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/>
              </a:p>
            </p:txBody>
          </p:sp>
        </mc:Choice>
        <mc:Fallback xmlns="">
          <p:sp>
            <p:nvSpPr>
              <p:cNvPr id="75" name="CuadroTexto 74">
                <a:extLst>
                  <a:ext uri="{FF2B5EF4-FFF2-40B4-BE49-F238E27FC236}">
                    <a16:creationId xmlns:a16="http://schemas.microsoft.com/office/drawing/2014/main" id="{1ABC73AC-75BD-49D5-8FF6-708A1EDB7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233" y="1833227"/>
                <a:ext cx="355290" cy="276999"/>
              </a:xfrm>
              <a:prstGeom prst="rect">
                <a:avLst/>
              </a:prstGeom>
              <a:blipFill>
                <a:blip r:embed="rId9"/>
                <a:stretch>
                  <a:fillRect l="-27586" t="-4444" r="-862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EDCAE1C4-AC20-45A2-B78A-237A91C74CBE}"/>
                  </a:ext>
                </a:extLst>
              </p:cNvPr>
              <p:cNvSpPr txBox="1"/>
              <p:nvPr/>
            </p:nvSpPr>
            <p:spPr>
              <a:xfrm>
                <a:off x="6804837" y="1833227"/>
                <a:ext cx="4309445" cy="144751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CL" b="0">
                  <a:ea typeface="Cambria" panose="02040503050406030204" pitchFamily="18" charset="0"/>
                </a:endParaRPr>
              </a:p>
              <a:p>
                <a:r>
                  <a:rPr lang="es-CL">
                    <a:latin typeface="Century Schoolbook" panose="02040604050505020304" pitchFamily="18" charset="0"/>
                    <a:ea typeface="Cambria" panose="02040503050406030204" pitchFamily="18" charset="0"/>
                  </a:rPr>
                  <a:t>es la semi rotación angular en el plano y2y3 de elementos </a:t>
                </a:r>
                <a:r>
                  <a:rPr lang="es-CL" b="1" u="sng">
                    <a:latin typeface="Century Schoolbook" panose="02040604050505020304" pitchFamily="18" charset="0"/>
                    <a:ea typeface="Cambria" panose="02040503050406030204" pitchFamily="18" charset="0"/>
                  </a:rPr>
                  <a:t>paralelos </a:t>
                </a:r>
                <a:r>
                  <a:rPr lang="es-CL">
                    <a:latin typeface="Century Schoolbook" panose="02040604050505020304" pitchFamily="18" charset="0"/>
                    <a:ea typeface="Cambria" panose="02040503050406030204" pitchFamily="18" charset="0"/>
                  </a:rPr>
                  <a:t>a los lados de la base y2 e y3</a:t>
                </a:r>
                <a:endParaRPr lang="es-CL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EDCAE1C4-AC20-45A2-B78A-237A91C74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837" y="1833227"/>
                <a:ext cx="4309445" cy="1447512"/>
              </a:xfrm>
              <a:prstGeom prst="rect">
                <a:avLst/>
              </a:prstGeom>
              <a:blipFill>
                <a:blip r:embed="rId10"/>
                <a:stretch>
                  <a:fillRect l="-987" r="-705" b="-543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80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3" grpId="0"/>
      <p:bldP spid="54" grpId="0"/>
      <p:bldP spid="73" grpId="0"/>
      <p:bldP spid="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43132A-240C-4A9E-9A92-104F8366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452" y="-269080"/>
            <a:ext cx="9692640" cy="1325562"/>
          </a:xfrm>
        </p:spPr>
        <p:txBody>
          <a:bodyPr/>
          <a:lstStyle/>
          <a:p>
            <a:r>
              <a:rPr lang="es-CL"/>
              <a:t>Ejercicio Test 2020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91C687A-17E1-40EF-A4FD-6C74F08ADC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1094" y="1269268"/>
                <a:ext cx="7785201" cy="3303849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CL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L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CL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s-CL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s-CL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CL"/>
              </a:p>
              <a:p>
                <a:pPr marL="0" indent="0">
                  <a:buNone/>
                </a:pPr>
                <a:r>
                  <a:rPr lang="es-CL"/>
                  <a:t>Mediante dos métodos determine:</a:t>
                </a:r>
              </a:p>
              <a:p>
                <a:r>
                  <a:rPr lang="es-CL"/>
                  <a:t>Largo de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𝑃𝑄</m:t>
                        </m:r>
                      </m:e>
                    </m:acc>
                  </m:oMath>
                </a14:m>
                <a:r>
                  <a:rPr lang="es-CL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s-CL"/>
                  <a:t> mediante 2 métodos. Sabiendo que el largo inicial PQ=5cm y PR=7cm</a:t>
                </a:r>
              </a:p>
              <a:p>
                <a:r>
                  <a:rPr lang="es-CL"/>
                  <a:t>El ángulo </a:t>
                </a:r>
                <a14:m>
                  <m:oMath xmlns:m="http://schemas.openxmlformats.org/officeDocument/2006/math">
                    <m:r>
                      <a:rPr lang="es-C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s-CL"/>
                  <a:t>PQR durante la deformación</a:t>
                </a:r>
              </a:p>
              <a:p>
                <a:endParaRPr lang="es-CL"/>
              </a:p>
              <a:p>
                <a:pPr marL="0" indent="0">
                  <a:buNone/>
                </a:pPr>
                <a:r>
                  <a:rPr lang="es-CL"/>
                  <a:t>Solución</a:t>
                </a:r>
                <a:br>
                  <a:rPr lang="es-CL"/>
                </a:br>
                <a:endParaRPr lang="es-CL"/>
              </a:p>
              <a:p>
                <a:pPr marL="0" indent="0">
                  <a:buNone/>
                </a:pPr>
                <a:r>
                  <a:rPr lang="es-CL"/>
                  <a:t>Dado que los elemento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𝑃𝑄</m:t>
                        </m:r>
                      </m:e>
                    </m:acc>
                  </m:oMath>
                </a14:m>
                <a:r>
                  <a:rPr lang="es-CL"/>
                  <a:t>  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s-CL"/>
                  <a:t> no son paralelos a la base, debemos pasar cada uno de ellos a una base donde si sean paralelos. Primero trabajaremos con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s-CL"/>
                  <a:t> :</a:t>
                </a:r>
              </a:p>
              <a:p>
                <a:pPr marL="0" indent="0">
                  <a:buNone/>
                </a:pPr>
                <a:endParaRPr lang="es-CL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91C687A-17E1-40EF-A4FD-6C74F08ADC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1094" y="1269268"/>
                <a:ext cx="7785201" cy="3303849"/>
              </a:xfrm>
              <a:blipFill>
                <a:blip r:embed="rId2"/>
                <a:stretch>
                  <a:fillRect l="-626" t="-185" r="-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50962E2-38C9-459F-BEB4-D3209446517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8508995" y="1711441"/>
            <a:ext cx="1484487" cy="48804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D2C7791-24CD-433A-8993-BAAC5F835AB6}"/>
              </a:ext>
            </a:extLst>
          </p:cNvPr>
          <p:cNvCxnSpPr>
            <a:cxnSpLocks/>
          </p:cNvCxnSpPr>
          <p:nvPr/>
        </p:nvCxnSpPr>
        <p:spPr>
          <a:xfrm flipV="1">
            <a:off x="8486775" y="1056482"/>
            <a:ext cx="1228725" cy="117000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C6AC56EC-97FF-4EB0-AF6E-EB3EC2D6B8FA}"/>
              </a:ext>
            </a:extLst>
          </p:cNvPr>
          <p:cNvCxnSpPr/>
          <p:nvPr/>
        </p:nvCxnSpPr>
        <p:spPr>
          <a:xfrm>
            <a:off x="8486775" y="2205310"/>
            <a:ext cx="21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4601E75A-1F0D-495E-A48A-08A14AA797DB}"/>
              </a:ext>
            </a:extLst>
          </p:cNvPr>
          <p:cNvCxnSpPr/>
          <p:nvPr/>
        </p:nvCxnSpPr>
        <p:spPr>
          <a:xfrm flipV="1">
            <a:off x="8486775" y="759482"/>
            <a:ext cx="0" cy="14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934C3F9B-330B-4FA9-BDB5-285792942CA3}"/>
                  </a:ext>
                </a:extLst>
              </p:cNvPr>
              <p:cNvSpPr txBox="1"/>
              <p:nvPr/>
            </p:nvSpPr>
            <p:spPr>
              <a:xfrm flipH="1">
                <a:off x="10549397" y="2066568"/>
                <a:ext cx="721847" cy="319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1400"/>
              </a:p>
            </p:txBody>
          </p:sp>
        </mc:Choice>
        <mc:Fallback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934C3F9B-330B-4FA9-BDB5-285792942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549397" y="2066568"/>
                <a:ext cx="721847" cy="3198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1B2927CF-1B28-4BC4-A375-C1459F808D47}"/>
                  </a:ext>
                </a:extLst>
              </p:cNvPr>
              <p:cNvSpPr txBox="1"/>
              <p:nvPr/>
            </p:nvSpPr>
            <p:spPr>
              <a:xfrm flipH="1">
                <a:off x="8331664" y="667265"/>
                <a:ext cx="721847" cy="319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400"/>
              </a:p>
            </p:txBody>
          </p:sp>
        </mc:Choice>
        <mc:Fallback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1B2927CF-1B28-4BC4-A375-C1459F808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31664" y="667265"/>
                <a:ext cx="721847" cy="319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5627A313-5201-4FC1-BE22-30AD805002AE}"/>
                  </a:ext>
                </a:extLst>
              </p:cNvPr>
              <p:cNvSpPr txBox="1"/>
              <p:nvPr/>
            </p:nvSpPr>
            <p:spPr>
              <a:xfrm>
                <a:off x="8313122" y="1411922"/>
                <a:ext cx="8248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s-CL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</m:oMath>
                  </m:oMathPara>
                </a14:m>
                <a:endParaRPr lang="es-CL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5627A313-5201-4FC1-BE22-30AD80500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122" y="1411922"/>
                <a:ext cx="82480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D5B10524-0B97-406E-9169-8F109C58ACDA}"/>
                  </a:ext>
                </a:extLst>
              </p:cNvPr>
              <p:cNvSpPr txBox="1"/>
              <p:nvPr/>
            </p:nvSpPr>
            <p:spPr>
              <a:xfrm>
                <a:off x="8923826" y="1604940"/>
                <a:ext cx="791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30°</m:t>
                      </m:r>
                    </m:oMath>
                  </m:oMathPara>
                </a14:m>
                <a:endParaRPr lang="es-CL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D5B10524-0B97-406E-9169-8F109C58A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826" y="1604940"/>
                <a:ext cx="7910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uadroTexto 39">
            <a:extLst>
              <a:ext uri="{FF2B5EF4-FFF2-40B4-BE49-F238E27FC236}">
                <a16:creationId xmlns:a16="http://schemas.microsoft.com/office/drawing/2014/main" id="{0C2A66A6-503B-4FB2-B0B6-DEFD52D4C896}"/>
              </a:ext>
            </a:extLst>
          </p:cNvPr>
          <p:cNvSpPr txBox="1"/>
          <p:nvPr/>
        </p:nvSpPr>
        <p:spPr>
          <a:xfrm flipH="1">
            <a:off x="9615948" y="794870"/>
            <a:ext cx="721847" cy="319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/>
              <a:t>R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F7782AFF-4D80-4478-8481-6B025637729B}"/>
              </a:ext>
            </a:extLst>
          </p:cNvPr>
          <p:cNvSpPr txBox="1"/>
          <p:nvPr/>
        </p:nvSpPr>
        <p:spPr>
          <a:xfrm flipH="1">
            <a:off x="9993482" y="1555757"/>
            <a:ext cx="573207" cy="311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/>
              <a:t>Q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4A51BC07-DB76-49AA-9622-0A514D946C2D}"/>
              </a:ext>
            </a:extLst>
          </p:cNvPr>
          <p:cNvSpPr txBox="1"/>
          <p:nvPr/>
        </p:nvSpPr>
        <p:spPr>
          <a:xfrm flipH="1">
            <a:off x="8278250" y="2191959"/>
            <a:ext cx="721847" cy="319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/>
              <a:t>P</a:t>
            </a:r>
          </a:p>
        </p:txBody>
      </p: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BE0C59B1-06A8-4077-859C-DE67CEBECDCD}"/>
              </a:ext>
            </a:extLst>
          </p:cNvPr>
          <p:cNvCxnSpPr>
            <a:cxnSpLocks/>
          </p:cNvCxnSpPr>
          <p:nvPr/>
        </p:nvCxnSpPr>
        <p:spPr>
          <a:xfrm flipV="1">
            <a:off x="7280270" y="5238821"/>
            <a:ext cx="1593269" cy="68439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956AF67B-A0A0-4E60-8CB8-253458B956CB}"/>
              </a:ext>
            </a:extLst>
          </p:cNvPr>
          <p:cNvCxnSpPr/>
          <p:nvPr/>
        </p:nvCxnSpPr>
        <p:spPr>
          <a:xfrm flipV="1">
            <a:off x="7258050" y="4483213"/>
            <a:ext cx="0" cy="14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CD363465-BF9C-4DCB-9F76-8B98290D6E8A}"/>
                  </a:ext>
                </a:extLst>
              </p:cNvPr>
              <p:cNvSpPr txBox="1"/>
              <p:nvPr/>
            </p:nvSpPr>
            <p:spPr>
              <a:xfrm flipH="1">
                <a:off x="9320672" y="5790299"/>
                <a:ext cx="721847" cy="319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1400"/>
              </a:p>
            </p:txBody>
          </p:sp>
        </mc:Choice>
        <mc:Fallback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CD363465-BF9C-4DCB-9F76-8B98290D6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320672" y="5790299"/>
                <a:ext cx="721847" cy="3198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2A2089C3-7672-408F-A88A-D9F6C26CCA2F}"/>
                  </a:ext>
                </a:extLst>
              </p:cNvPr>
              <p:cNvSpPr txBox="1"/>
              <p:nvPr/>
            </p:nvSpPr>
            <p:spPr>
              <a:xfrm flipH="1">
                <a:off x="7102939" y="4390996"/>
                <a:ext cx="721847" cy="319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1400"/>
              </a:p>
            </p:txBody>
          </p:sp>
        </mc:Choice>
        <mc:Fallback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2A2089C3-7672-408F-A88A-D9F6C26CC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102939" y="4390996"/>
                <a:ext cx="721847" cy="3198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CuadroTexto 60">
                <a:extLst>
                  <a:ext uri="{FF2B5EF4-FFF2-40B4-BE49-F238E27FC236}">
                    <a16:creationId xmlns:a16="http://schemas.microsoft.com/office/drawing/2014/main" id="{3200E21D-B265-4A80-81B5-46A75B4F8808}"/>
                  </a:ext>
                </a:extLst>
              </p:cNvPr>
              <p:cNvSpPr txBox="1"/>
              <p:nvPr/>
            </p:nvSpPr>
            <p:spPr>
              <a:xfrm>
                <a:off x="7524244" y="5605633"/>
                <a:ext cx="13625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20°</m:t>
                      </m:r>
                    </m:oMath>
                  </m:oMathPara>
                </a14:m>
                <a:endParaRPr lang="es-CL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1" name="CuadroTexto 60">
                <a:extLst>
                  <a:ext uri="{FF2B5EF4-FFF2-40B4-BE49-F238E27FC236}">
                    <a16:creationId xmlns:a16="http://schemas.microsoft.com/office/drawing/2014/main" id="{3200E21D-B265-4A80-81B5-46A75B4F8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44" y="5605633"/>
                <a:ext cx="136258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CuadroTexto 61">
            <a:extLst>
              <a:ext uri="{FF2B5EF4-FFF2-40B4-BE49-F238E27FC236}">
                <a16:creationId xmlns:a16="http://schemas.microsoft.com/office/drawing/2014/main" id="{C7B035A7-822C-4E8F-B1A0-DDEB2AFE1EBF}"/>
              </a:ext>
            </a:extLst>
          </p:cNvPr>
          <p:cNvSpPr txBox="1"/>
          <p:nvPr/>
        </p:nvSpPr>
        <p:spPr>
          <a:xfrm flipH="1">
            <a:off x="8817718" y="4883367"/>
            <a:ext cx="721847" cy="319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/>
              <a:t>Q</a:t>
            </a:r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546A753B-DCAD-4536-A787-8294B5DD6394}"/>
              </a:ext>
            </a:extLst>
          </p:cNvPr>
          <p:cNvCxnSpPr/>
          <p:nvPr/>
        </p:nvCxnSpPr>
        <p:spPr>
          <a:xfrm>
            <a:off x="7280270" y="5928248"/>
            <a:ext cx="21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FB526D1A-F0B0-4FD2-B7F6-D767F3B30C46}"/>
              </a:ext>
            </a:extLst>
          </p:cNvPr>
          <p:cNvCxnSpPr>
            <a:cxnSpLocks/>
          </p:cNvCxnSpPr>
          <p:nvPr/>
        </p:nvCxnSpPr>
        <p:spPr>
          <a:xfrm flipV="1">
            <a:off x="7309770" y="5004195"/>
            <a:ext cx="2090487" cy="90710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CuadroTexto 64">
                <a:extLst>
                  <a:ext uri="{FF2B5EF4-FFF2-40B4-BE49-F238E27FC236}">
                    <a16:creationId xmlns:a16="http://schemas.microsoft.com/office/drawing/2014/main" id="{03D32E84-D653-4B04-B78B-825E97D551BB}"/>
                  </a:ext>
                </a:extLst>
              </p:cNvPr>
              <p:cNvSpPr txBox="1"/>
              <p:nvPr/>
            </p:nvSpPr>
            <p:spPr>
              <a:xfrm>
                <a:off x="9230361" y="4807846"/>
                <a:ext cx="7218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/>
              </a:p>
            </p:txBody>
          </p:sp>
        </mc:Choice>
        <mc:Fallback>
          <p:sp>
            <p:nvSpPr>
              <p:cNvPr id="65" name="CuadroTexto 64">
                <a:extLst>
                  <a:ext uri="{FF2B5EF4-FFF2-40B4-BE49-F238E27FC236}">
                    <a16:creationId xmlns:a16="http://schemas.microsoft.com/office/drawing/2014/main" id="{03D32E84-D653-4B04-B78B-825E97D55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361" y="4807846"/>
                <a:ext cx="721847" cy="276999"/>
              </a:xfrm>
              <a:prstGeom prst="rect">
                <a:avLst/>
              </a:prstGeom>
              <a:blipFill>
                <a:blip r:embed="rId10"/>
                <a:stretch>
                  <a:fillRect t="-8889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3228C62E-95DB-471C-B28F-AB548B6B888D}"/>
              </a:ext>
            </a:extLst>
          </p:cNvPr>
          <p:cNvCxnSpPr>
            <a:cxnSpLocks/>
          </p:cNvCxnSpPr>
          <p:nvPr/>
        </p:nvCxnSpPr>
        <p:spPr>
          <a:xfrm flipH="1" flipV="1">
            <a:off x="6330658" y="4424534"/>
            <a:ext cx="931362" cy="147300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C0D393A8-3261-4FA9-B8D4-F5D885965D38}"/>
                  </a:ext>
                </a:extLst>
              </p:cNvPr>
              <p:cNvSpPr txBox="1"/>
              <p:nvPr/>
            </p:nvSpPr>
            <p:spPr>
              <a:xfrm>
                <a:off x="6307703" y="4273920"/>
                <a:ext cx="7218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/>
              </a:p>
            </p:txBody>
          </p:sp>
        </mc:Choice>
        <mc:Fallback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C0D393A8-3261-4FA9-B8D4-F5D885965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703" y="4273920"/>
                <a:ext cx="721847" cy="276999"/>
              </a:xfrm>
              <a:prstGeom prst="rect">
                <a:avLst/>
              </a:prstGeom>
              <a:blipFill>
                <a:blip r:embed="rId11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uadroTexto 29">
            <a:extLst>
              <a:ext uri="{FF2B5EF4-FFF2-40B4-BE49-F238E27FC236}">
                <a16:creationId xmlns:a16="http://schemas.microsoft.com/office/drawing/2014/main" id="{81D91D98-7B5C-4B34-BD5B-57B3A2C057A3}"/>
              </a:ext>
            </a:extLst>
          </p:cNvPr>
          <p:cNvSpPr txBox="1"/>
          <p:nvPr/>
        </p:nvSpPr>
        <p:spPr>
          <a:xfrm flipH="1">
            <a:off x="6988305" y="5897537"/>
            <a:ext cx="721847" cy="319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87195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  <p:bldP spid="65" grpId="0"/>
      <p:bldP spid="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3975AD-42BC-46B8-A36E-EB0E307B4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46050"/>
            <a:ext cx="10515600" cy="1325563"/>
          </a:xfrm>
        </p:spPr>
        <p:txBody>
          <a:bodyPr/>
          <a:lstStyle/>
          <a:p>
            <a:r>
              <a:rPr lang="es-CL"/>
              <a:t>Ejercicio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C8F0BAB-CCFC-424F-9155-3C9B5032F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535" y="1108212"/>
                <a:ext cx="10515600" cy="4573819"/>
              </a:xfrm>
            </p:spPr>
            <p:txBody>
              <a:bodyPr>
                <a:normAutofit/>
              </a:bodyPr>
              <a:lstStyle/>
              <a:p>
                <a:r>
                  <a:rPr lang="es-CL" sz="1800"/>
                  <a:t>El tensor deformación en un medio continuo esta dado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CL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s-CL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CL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s-CL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s-CL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CL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s-CL" sz="1800"/>
              </a:p>
              <a:p>
                <a:pPr marL="0" indent="0">
                  <a:buNone/>
                </a:pPr>
                <a:r>
                  <a:rPr lang="es-CL" sz="1800"/>
                  <a:t>a) Determine el vector deformación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CL" sz="1800"/>
                  <a:t> en un plano de normal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s-CL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CL" sz="1800"/>
                  <a:t>=(0,0,1)</a:t>
                </a:r>
              </a:p>
              <a:p>
                <a:pPr marL="0" indent="0">
                  <a:buNone/>
                </a:pPr>
                <a:r>
                  <a:rPr lang="es-CL" sz="1800"/>
                  <a:t>b) Distancia durante la deformación entre los puntos (1,5,0) y (2,3,0)</a:t>
                </a:r>
              </a:p>
              <a:p>
                <a:pPr marL="0" indent="0">
                  <a:buNone/>
                </a:pPr>
                <a:r>
                  <a:rPr lang="es-CL" sz="1800"/>
                  <a:t>c) Volumen final de un paralelepípedo de lados iniciales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s-CL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s-CL" sz="18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=1</m:t>
                    </m:r>
                    <m:r>
                      <a:rPr lang="es-CL" sz="18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𝑐𝑚</m:t>
                    </m:r>
                    <m:r>
                      <a:rPr lang="es-CL" sz="18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</m:t>
                    </m:r>
                  </m:oMath>
                </a14:m>
                <a:r>
                  <a:rPr lang="es-CL" sz="1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s-CL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s-CL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s-CL" sz="18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es-CL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𝑐𝑚</m:t>
                    </m:r>
                    <m:r>
                      <a:rPr lang="es-CL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s-CL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s-CL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=1</m:t>
                    </m:r>
                    <m:r>
                      <a:rPr lang="es-CL" sz="18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s-CL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𝑐𝑚</m:t>
                    </m:r>
                    <m:r>
                      <a:rPr lang="es-CL" sz="18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es-CL" sz="1800"/>
              </a:p>
              <a:p>
                <a:pPr marL="0" indent="0">
                  <a:buNone/>
                </a:pPr>
                <a:r>
                  <a:rPr lang="es-CL" sz="1800"/>
                  <a:t>d) Distancia y forma final del elemento que se indica</a:t>
                </a:r>
              </a:p>
              <a:p>
                <a:pPr marL="0" indent="0">
                  <a:buNone/>
                </a:pPr>
                <a:endParaRPr lang="es-CL" sz="1800"/>
              </a:p>
              <a:p>
                <a:pPr marL="0" indent="0">
                  <a:buNone/>
                </a:pPr>
                <a:endParaRPr lang="es-CL" sz="1800"/>
              </a:p>
              <a:p>
                <a:pPr marL="0" indent="0">
                  <a:buNone/>
                </a:pPr>
                <a:endParaRPr lang="es-CL" sz="1800"/>
              </a:p>
              <a:p>
                <a:pPr marL="0" indent="0">
                  <a:buNone/>
                </a:pPr>
                <a:endParaRPr lang="es-CL" sz="1800"/>
              </a:p>
              <a:p>
                <a:pPr marL="0" indent="0">
                  <a:buNone/>
                </a:pPr>
                <a:r>
                  <a:rPr lang="es-CL" sz="1800"/>
                  <a:t>e) Rotación angular de la figura</a:t>
                </a:r>
                <a:endParaRPr lang="es-CL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C8F0BAB-CCFC-424F-9155-3C9B5032F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535" y="1108212"/>
                <a:ext cx="10515600" cy="4573819"/>
              </a:xfrm>
              <a:blipFill>
                <a:blip r:embed="rId2"/>
                <a:stretch>
                  <a:fillRect l="-522" t="-1333" b="-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>
            <a:extLst>
              <a:ext uri="{FF2B5EF4-FFF2-40B4-BE49-F238E27FC236}">
                <a16:creationId xmlns:a16="http://schemas.microsoft.com/office/drawing/2014/main" id="{C2A483BF-4D0C-4947-BB7E-23D006A53491}"/>
              </a:ext>
            </a:extLst>
          </p:cNvPr>
          <p:cNvSpPr/>
          <p:nvPr/>
        </p:nvSpPr>
        <p:spPr>
          <a:xfrm rot="20110946">
            <a:off x="472616" y="4115978"/>
            <a:ext cx="1373043" cy="693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6644F48-09E3-4CA5-BE20-F6CBC82E95FF}"/>
              </a:ext>
            </a:extLst>
          </p:cNvPr>
          <p:cNvCxnSpPr>
            <a:cxnSpLocks/>
          </p:cNvCxnSpPr>
          <p:nvPr/>
        </p:nvCxnSpPr>
        <p:spPr>
          <a:xfrm>
            <a:off x="677944" y="5065385"/>
            <a:ext cx="133183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F0E799B-E0D4-4A73-B020-5F6569BB905D}"/>
                  </a:ext>
                </a:extLst>
              </p:cNvPr>
              <p:cNvSpPr txBox="1"/>
              <p:nvPr/>
            </p:nvSpPr>
            <p:spPr>
              <a:xfrm flipH="1">
                <a:off x="4012685" y="4905462"/>
                <a:ext cx="721847" cy="319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140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F0E799B-E0D4-4A73-B020-5F6569BB9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012685" y="4905462"/>
                <a:ext cx="721847" cy="3198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B2D3391-0D73-410A-BFAD-5D14A2BE921E}"/>
                  </a:ext>
                </a:extLst>
              </p:cNvPr>
              <p:cNvSpPr txBox="1"/>
              <p:nvPr/>
            </p:nvSpPr>
            <p:spPr>
              <a:xfrm flipH="1">
                <a:off x="2372252" y="3819205"/>
                <a:ext cx="721847" cy="319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40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B2D3391-0D73-410A-BFAD-5D14A2BE9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72252" y="3819205"/>
                <a:ext cx="721847" cy="319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F9C3FE0-5383-4332-A6BA-6E6FA0EDCC5E}"/>
              </a:ext>
            </a:extLst>
          </p:cNvPr>
          <p:cNvCxnSpPr>
            <a:cxnSpLocks/>
          </p:cNvCxnSpPr>
          <p:nvPr/>
        </p:nvCxnSpPr>
        <p:spPr>
          <a:xfrm>
            <a:off x="2431841" y="5065385"/>
            <a:ext cx="166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E6745BF-34C7-424B-AEC6-FC4235B19BC1}"/>
              </a:ext>
            </a:extLst>
          </p:cNvPr>
          <p:cNvCxnSpPr>
            <a:cxnSpLocks/>
          </p:cNvCxnSpPr>
          <p:nvPr/>
        </p:nvCxnSpPr>
        <p:spPr>
          <a:xfrm flipV="1">
            <a:off x="2422316" y="3914705"/>
            <a:ext cx="0" cy="1150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1AA8819-528C-49D5-A7EC-D5FC110D3F72}"/>
              </a:ext>
            </a:extLst>
          </p:cNvPr>
          <p:cNvCxnSpPr>
            <a:cxnSpLocks/>
          </p:cNvCxnSpPr>
          <p:nvPr/>
        </p:nvCxnSpPr>
        <p:spPr>
          <a:xfrm flipV="1">
            <a:off x="308500" y="3762970"/>
            <a:ext cx="1196450" cy="5530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0844F7-F24B-4633-A965-B2279F07572F}"/>
              </a:ext>
            </a:extLst>
          </p:cNvPr>
          <p:cNvSpPr txBox="1"/>
          <p:nvPr/>
        </p:nvSpPr>
        <p:spPr>
          <a:xfrm rot="20287718">
            <a:off x="698635" y="3760817"/>
            <a:ext cx="416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/>
              <a:t>8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2700D91-C95A-4A35-9A6A-70F4FC940370}"/>
              </a:ext>
            </a:extLst>
          </p:cNvPr>
          <p:cNvSpPr txBox="1"/>
          <p:nvPr/>
        </p:nvSpPr>
        <p:spPr>
          <a:xfrm rot="20287718">
            <a:off x="1762789" y="3885647"/>
            <a:ext cx="416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/>
              <a:t>4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3E05E5D1-3F97-4383-A0BC-E9EF0B0EB507}"/>
              </a:ext>
            </a:extLst>
          </p:cNvPr>
          <p:cNvCxnSpPr>
            <a:cxnSpLocks/>
          </p:cNvCxnSpPr>
          <p:nvPr/>
        </p:nvCxnSpPr>
        <p:spPr>
          <a:xfrm>
            <a:off x="1709995" y="3804238"/>
            <a:ext cx="325545" cy="6583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300AF22-0D76-4CA5-99B9-F1C8E5877DAA}"/>
              </a:ext>
            </a:extLst>
          </p:cNvPr>
          <p:cNvSpPr txBox="1"/>
          <p:nvPr/>
        </p:nvSpPr>
        <p:spPr>
          <a:xfrm>
            <a:off x="1135769" y="4788033"/>
            <a:ext cx="502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/>
              <a:t>15°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7EF89ED0-C82F-45F0-8381-1760FB14AF06}"/>
                  </a:ext>
                </a:extLst>
              </p:cNvPr>
              <p:cNvSpPr txBox="1"/>
              <p:nvPr/>
            </p:nvSpPr>
            <p:spPr>
              <a:xfrm flipH="1">
                <a:off x="4098333" y="6379767"/>
                <a:ext cx="721847" cy="319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1400"/>
              </a:p>
            </p:txBody>
          </p:sp>
        </mc:Choice>
        <mc:Fallback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7EF89ED0-C82F-45F0-8381-1760FB14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098333" y="6379767"/>
                <a:ext cx="721847" cy="319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7529D42-173D-4B9A-B7EA-577EEFFEDE11}"/>
                  </a:ext>
                </a:extLst>
              </p:cNvPr>
              <p:cNvSpPr txBox="1"/>
              <p:nvPr/>
            </p:nvSpPr>
            <p:spPr>
              <a:xfrm flipH="1">
                <a:off x="2904163" y="5558134"/>
                <a:ext cx="721847" cy="319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1400"/>
              </a:p>
            </p:txBody>
          </p:sp>
        </mc:Choice>
        <mc:Fallback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7529D42-173D-4B9A-B7EA-577EEFFED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904163" y="5558134"/>
                <a:ext cx="721847" cy="3198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2529CC53-EA69-4487-A76A-50F28C138DDD}"/>
              </a:ext>
            </a:extLst>
          </p:cNvPr>
          <p:cNvCxnSpPr>
            <a:cxnSpLocks/>
          </p:cNvCxnSpPr>
          <p:nvPr/>
        </p:nvCxnSpPr>
        <p:spPr>
          <a:xfrm>
            <a:off x="2971867" y="6559569"/>
            <a:ext cx="1311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E6447DE-CFF5-4EFC-AC9F-16004D0C8543}"/>
              </a:ext>
            </a:extLst>
          </p:cNvPr>
          <p:cNvCxnSpPr>
            <a:cxnSpLocks/>
          </p:cNvCxnSpPr>
          <p:nvPr/>
        </p:nvCxnSpPr>
        <p:spPr>
          <a:xfrm flipV="1">
            <a:off x="2982220" y="5613356"/>
            <a:ext cx="9525" cy="92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66E5020C-3F40-4111-B07E-388BAC63F639}"/>
              </a:ext>
            </a:extLst>
          </p:cNvPr>
          <p:cNvCxnSpPr>
            <a:cxnSpLocks/>
          </p:cNvCxnSpPr>
          <p:nvPr/>
        </p:nvCxnSpPr>
        <p:spPr>
          <a:xfrm>
            <a:off x="795859" y="6528748"/>
            <a:ext cx="133183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D78A304-0132-4A8B-BEBE-9A324217C6BF}"/>
              </a:ext>
            </a:extLst>
          </p:cNvPr>
          <p:cNvSpPr txBox="1"/>
          <p:nvPr/>
        </p:nvSpPr>
        <p:spPr>
          <a:xfrm>
            <a:off x="1253684" y="6251396"/>
            <a:ext cx="502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/>
              <a:t>30°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78FB2CC-5C5A-44F3-A58D-B943970BCC76}"/>
              </a:ext>
            </a:extLst>
          </p:cNvPr>
          <p:cNvCxnSpPr>
            <a:cxnSpLocks/>
          </p:cNvCxnSpPr>
          <p:nvPr/>
        </p:nvCxnSpPr>
        <p:spPr>
          <a:xfrm flipV="1">
            <a:off x="786335" y="6004105"/>
            <a:ext cx="1039667" cy="5190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F1ED9177-FB90-4266-A011-0F14CA456B44}"/>
              </a:ext>
            </a:extLst>
          </p:cNvPr>
          <p:cNvCxnSpPr>
            <a:cxnSpLocks/>
          </p:cNvCxnSpPr>
          <p:nvPr/>
        </p:nvCxnSpPr>
        <p:spPr>
          <a:xfrm flipV="1">
            <a:off x="795859" y="5653111"/>
            <a:ext cx="248842" cy="869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218B15D-AB2F-4AB0-9364-1519B4607475}"/>
              </a:ext>
            </a:extLst>
          </p:cNvPr>
          <p:cNvSpPr txBox="1"/>
          <p:nvPr/>
        </p:nvSpPr>
        <p:spPr>
          <a:xfrm>
            <a:off x="934277" y="5933660"/>
            <a:ext cx="43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/>
              <a:t>45°</a:t>
            </a:r>
          </a:p>
        </p:txBody>
      </p:sp>
    </p:spTree>
    <p:extLst>
      <p:ext uri="{BB962C8B-B14F-4D97-AF65-F5344CB8AC3E}">
        <p14:creationId xmlns:p14="http://schemas.microsoft.com/office/powerpoint/2010/main" val="2382593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27B722D-1B2B-49E6-9118-4A66F59478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4325"/>
                <a:ext cx="10515600" cy="58626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s-CL" sz="1800"/>
                  <a:t>Solución </a:t>
                </a:r>
              </a:p>
              <a:p>
                <a:pPr marL="0" indent="0">
                  <a:buNone/>
                </a:pPr>
                <a:endParaRPr lang="es-CL" sz="1800"/>
              </a:p>
              <a:p>
                <a:pPr marL="0" indent="0">
                  <a:buNone/>
                </a:pPr>
                <a:r>
                  <a:rPr lang="es-CL" sz="1800"/>
                  <a:t>a) Determine el vector deformación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CL" sz="1800"/>
                  <a:t> en un plano de normal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s-CL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CL" sz="1800"/>
                  <a:t>=(0,0,1)</a:t>
                </a:r>
              </a:p>
              <a:p>
                <a:pPr marL="0" indent="0">
                  <a:buNone/>
                </a:pPr>
                <a:endParaRPr lang="es-CL" sz="1800"/>
              </a:p>
              <a:p>
                <a:pPr marL="0" indent="0">
                  <a:buNone/>
                </a:pPr>
                <a:r>
                  <a:rPr lang="es-CL" sz="1800"/>
                  <a:t>De manera análoga a encontrar un vector esfuerzo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L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L" sz="1800"/>
                  <a:t>en un plano dado, podemos encontrar un vector deformación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CL" sz="1800"/>
                  <a:t> a través de la ecuación III-4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sSub>
                        <m:sSubPr>
                          <m:ctrlPr>
                            <a:rPr lang="es-CL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s-CL" sz="1800"/>
              </a:p>
              <a:p>
                <a:pPr marL="0" indent="0">
                  <a:buNone/>
                </a:pPr>
                <a:r>
                  <a:rPr lang="es-CL" sz="1800"/>
                  <a:t>En el caso de deformación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sSub>
                        <m:sSubPr>
                          <m:ctrlPr>
                            <a:rPr lang="es-CL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s-CL" sz="1800"/>
              </a:p>
              <a:p>
                <a:pPr marL="0" indent="0">
                  <a:buNone/>
                </a:pPr>
                <a:r>
                  <a:rPr lang="es-CL" sz="1800"/>
                  <a:t>Con j=1,2,3 </a:t>
                </a:r>
                <a:r>
                  <a:rPr lang="es-CL" sz="180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s-CL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s-CL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s-CL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L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s-CL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L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L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s-CL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CL" sz="1800"/>
                  <a:t> </a:t>
                </a:r>
              </a:p>
              <a:p>
                <a:pPr marL="0" indent="0">
                  <a:buNone/>
                </a:pPr>
                <a:r>
                  <a:rPr lang="es-CL" sz="1800"/>
                  <a:t>Sabemos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s-CL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CL" sz="1800"/>
                  <a:t>=(0,0,1)</a:t>
                </a:r>
              </a:p>
              <a:p>
                <a:pPr marL="0" indent="0">
                  <a:buNone/>
                </a:pPr>
                <a:r>
                  <a:rPr lang="es-CL" sz="1800"/>
                  <a:t>Por 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s-CL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s-CL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L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∙0</m:t>
                    </m:r>
                    <m:r>
                      <a:rPr lang="es-CL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L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L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∙0+</m:t>
                    </m:r>
                    <m:sSub>
                      <m:sSubPr>
                        <m:ctrlPr>
                          <a:rPr lang="es-CL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L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s-CL" sz="1800" b="0" i="1" smtClean="0">
                        <a:latin typeface="Cambria Math" panose="02040503050406030204" pitchFamily="18" charset="0"/>
                      </a:rPr>
                      <m:t>1=</m:t>
                    </m:r>
                    <m:sSub>
                      <m:sSubPr>
                        <m:ctrlPr>
                          <a:rPr lang="es-CL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sz="18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CL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CL" sz="1800"/>
              </a:p>
              <a:p>
                <a:pPr marL="0" indent="0">
                  <a:buNone/>
                </a:pPr>
                <a:r>
                  <a:rPr lang="es-CL" sz="1800"/>
                  <a:t>Con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=1  →</m:t>
                      </m:r>
                      <m:sSub>
                        <m:sSubPr>
                          <m:ctrlPr>
                            <a:rPr lang="es-CL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CL" sz="1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s-CL" sz="1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=2  →</m:t>
                      </m:r>
                      <m:sSub>
                        <m:sSubPr>
                          <m:ctrlPr>
                            <a:rPr lang="es-CL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s-CL" sz="1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=3  →</m:t>
                      </m:r>
                      <m:sSub>
                        <m:sSubPr>
                          <m:ctrlPr>
                            <a:rPr lang="es-CL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L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CL" sz="1800"/>
              </a:p>
              <a:p>
                <a:pPr marL="0" indent="0">
                  <a:buNone/>
                </a:pPr>
                <a:r>
                  <a:rPr lang="es-CL" sz="1800"/>
                  <a:t>Finalmente,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L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CL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CL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CL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=(</m:t>
                      </m:r>
                      <m:rad>
                        <m:radPr>
                          <m:degHide m:val="on"/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,−</m:t>
                      </m:r>
                      <m:rad>
                        <m:radPr>
                          <m:degHide m:val="on"/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,1)</m:t>
                      </m:r>
                      <m:r>
                        <a:rPr lang="es-CL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s-CL" sz="1800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27B722D-1B2B-49E6-9118-4A66F59478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4325"/>
                <a:ext cx="10515600" cy="5862638"/>
              </a:xfrm>
              <a:blipFill>
                <a:blip r:embed="rId2"/>
                <a:stretch>
                  <a:fillRect l="-522" t="-1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F3EDE01-2A96-43AD-BCC9-445F1EFF8832}"/>
                  </a:ext>
                </a:extLst>
              </p:cNvPr>
              <p:cNvSpPr txBox="1"/>
              <p:nvPr/>
            </p:nvSpPr>
            <p:spPr>
              <a:xfrm>
                <a:off x="8382000" y="555308"/>
                <a:ext cx="3457575" cy="98488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CL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s-CL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CL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s-CL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s-CL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CL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s-CL" sz="1800"/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F3EDE01-2A96-43AD-BCC9-445F1EFF8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0" y="555308"/>
                <a:ext cx="3457575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EC35FAC3-11B3-4339-880B-D501DDE525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252" t="43456" r="24381" b="9571"/>
          <a:stretch/>
        </p:blipFill>
        <p:spPr>
          <a:xfrm>
            <a:off x="8937760" y="1968561"/>
            <a:ext cx="2483141" cy="161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2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0D3956F-591E-444C-80D7-2038E84A81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1620" y="236894"/>
                <a:ext cx="8336622" cy="6384211"/>
              </a:xfrm>
            </p:spPr>
            <p:txBody>
              <a:bodyPr>
                <a:normAutofit fontScale="92500"/>
              </a:bodyPr>
              <a:lstStyle/>
              <a:p>
                <a:r>
                  <a:rPr lang="es-CL" sz="1900"/>
                  <a:t>b) Distancia durante la deformación entre los puntos (1,5,0) y (2,3,0)</a:t>
                </a:r>
              </a:p>
              <a:p>
                <a:pPr marL="0" indent="0">
                  <a:buNone/>
                </a:pPr>
                <a:r>
                  <a:rPr lang="es-CL" sz="1900"/>
                  <a:t>Sea (1,5,0) el vector de posición del punto P.</a:t>
                </a:r>
              </a:p>
              <a:p>
                <a:pPr marL="0" indent="0">
                  <a:buNone/>
                </a:pPr>
                <a:r>
                  <a:rPr lang="es-CL" sz="1900"/>
                  <a:t>       (2,3,0) el vector de posición del punto Q.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s-CL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1900" b="0" i="1" smtClean="0">
                              <a:latin typeface="Cambria Math" panose="02040503050406030204" pitchFamily="18" charset="0"/>
                            </a:rPr>
                            <m:t>𝑃𝑄</m:t>
                          </m:r>
                        </m:e>
                      </m:d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𝑑𝑖𝑠𝑡𝑎𝑛𝑐𝑖𝑎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𝑖𝑛𝑖𝑐𝑖𝑎𝑙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𝑙𝑜𝑠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𝑝𝑢𝑛𝑡𝑜𝑠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𝑃𝑦𝑄</m:t>
                      </m:r>
                    </m:oMath>
                  </m:oMathPara>
                </a14:m>
                <a:endParaRPr lang="es-CL" sz="1900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s-CL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s-CL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1900" b="0" i="1" smtClean="0">
                                  <a:latin typeface="Cambria Math" panose="02040503050406030204" pitchFamily="18" charset="0"/>
                                </a:rPr>
                                <m:t>𝑃𝑄</m:t>
                              </m:r>
                            </m:e>
                          </m:acc>
                        </m:e>
                      </m:d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𝑑𝑖𝑠𝑡𝑎𝑛𝑐𝑖𝑎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𝑑𝑢𝑟𝑎𝑛𝑡𝑒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𝑙𝑎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𝑑𝑒𝑓𝑜𝑟𝑚𝑎𝑐𝑖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𝑙𝑜𝑠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𝑝𝑢𝑛𝑡𝑜𝑠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𝑃𝑦𝑄</m:t>
                      </m:r>
                    </m:oMath>
                  </m:oMathPara>
                </a14:m>
                <a:endParaRPr lang="es-CL" sz="1900"/>
              </a:p>
              <a:p>
                <a:pPr marL="0" indent="0">
                  <a:buNone/>
                </a:pPr>
                <a:r>
                  <a:rPr lang="es-CL" sz="1900"/>
                  <a:t>Por tanto: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L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1900" b="0" i="1" smtClean="0">
                              <a:latin typeface="Cambria Math" panose="02040503050406030204" pitchFamily="18" charset="0"/>
                            </a:rPr>
                            <m:t>1,−2,0</m:t>
                          </m:r>
                        </m:e>
                      </m:d>
                    </m:oMath>
                  </m:oMathPara>
                </a14:m>
                <a:endParaRPr lang="es-CL" sz="1900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s-CL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1900" b="0" i="1" smtClean="0">
                              <a:latin typeface="Cambria Math" panose="02040503050406030204" pitchFamily="18" charset="0"/>
                            </a:rPr>
                            <m:t>𝑃𝑄</m:t>
                          </m:r>
                        </m:e>
                      </m:d>
                      <m:r>
                        <a:rPr lang="es-CL" sz="19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CL" sz="19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CL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1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s-CL" sz="1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L" sz="19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CL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19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sup>
                              <m:r>
                                <a:rPr lang="es-CL" sz="1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L" sz="19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CL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19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s-CL" sz="1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CL" sz="19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CL" sz="19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rad>
                    </m:oMath>
                  </m:oMathPara>
                </a14:m>
                <a:endParaRPr lang="es-CL" sz="1900" b="0"/>
              </a:p>
              <a:p>
                <a:pPr marL="0" indent="0">
                  <a:buNone/>
                </a:pPr>
                <a:r>
                  <a:rPr lang="es-CL" sz="1900"/>
                  <a:t>La normal unitaria en la dirección de PQ está dad por: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9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9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19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19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900" b="0" i="1" smtClean="0">
                              <a:latin typeface="Cambria Math" panose="02040503050406030204" pitchFamily="18" charset="0"/>
                            </a:rPr>
                            <m:t>𝑃𝑄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s-CL" sz="19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1900" b="0" i="1" smtClean="0">
                                  <a:latin typeface="Cambria Math" panose="02040503050406030204" pitchFamily="18" charset="0"/>
                                </a:rPr>
                                <m:t>𝑃𝑄</m:t>
                              </m:r>
                            </m:e>
                          </m:d>
                        </m:den>
                      </m:f>
                      <m:r>
                        <a:rPr lang="es-CL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L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L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1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s-CL" sz="19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CL" sz="19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den>
                          </m:f>
                          <m:r>
                            <a:rPr lang="es-CL" sz="1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s-CL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19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s-CL" sz="19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CL" sz="19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den>
                          </m:f>
                          <m:r>
                            <a:rPr lang="es-CL" sz="19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s-CL" sz="1900"/>
              </a:p>
              <a:p>
                <a:pPr marL="0" indent="0">
                  <a:buNone/>
                </a:pPr>
                <a:r>
                  <a:rPr lang="es-CL" sz="1900"/>
                  <a:t>Ahora calculamos la variación unitaria longitudinal </a:t>
                </a:r>
                <a14:m>
                  <m:oMath xmlns:m="http://schemas.openxmlformats.org/officeDocument/2006/math">
                    <m:r>
                      <a:rPr lang="es-CL" sz="19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s-CL" sz="190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9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9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𝑙</m:t>
                          </m:r>
                          <m:r>
                            <a:rPr lang="es-CL" sz="19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=</m:t>
                          </m:r>
                          <m:r>
                            <a:rPr lang="es-CL" sz="19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9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s-CL" sz="19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9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9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s-CL" sz="19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9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9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s-CL" sz="1900"/>
              </a:p>
              <a:p>
                <a14:m>
                  <m:oMath xmlns:m="http://schemas.openxmlformats.org/officeDocument/2006/math">
                    <m:r>
                      <a:rPr lang="es-CL" sz="19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𝑗</m:t>
                    </m:r>
                    <m:r>
                      <a:rPr lang="es-CL" sz="19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=1,2,3→ </m:t>
                    </m:r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𝑙</m:t>
                        </m:r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=</m:t>
                        </m:r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sz="19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CL" sz="190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L" sz="19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s-CL" sz="1900" i="1">
                  <a:latin typeface="Cambria Math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CL" sz="19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𝑖</m:t>
                    </m:r>
                    <m:r>
                      <a:rPr lang="es-CL" sz="19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=1,2,3 →</m:t>
                    </m:r>
                    <m:r>
                      <a:rPr lang="es-CL" sz="19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𝑙</m:t>
                    </m:r>
                    <m:r>
                      <a:rPr lang="es-CL" sz="19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sz="19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sz="19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sz="19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L" sz="19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L" sz="19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s-CL" sz="19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L" sz="19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s-CL" sz="1900" b="0">
                  <a:latin typeface="Century Schoolbook" panose="020406040505050203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es-CL" sz="1900" b="0">
                  <a:latin typeface="Century Schoolbook" panose="020406040505050203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9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𝑙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19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9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9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11</m:t>
                          </m:r>
                        </m:sub>
                      </m:sSub>
                      <m:sSubSup>
                        <m:sSubSupPr>
                          <m:ctrlPr>
                            <a:rPr lang="es-CL" sz="19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19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9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CL" sz="19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CL" sz="19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+2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s-CL" sz="19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9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9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s-CL" sz="19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9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9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L" sz="19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9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9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19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9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9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9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22</m:t>
                          </m:r>
                        </m:sub>
                      </m:sSub>
                      <m:sSubSup>
                        <m:sSubSupPr>
                          <m:ctrlPr>
                            <a:rPr lang="es-CL" sz="19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19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9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CL" sz="19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s-CL" sz="1900">
                  <a:latin typeface="Century Schoolbook" panose="020406040505050203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90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𝑙</m:t>
                      </m:r>
                      <m:r>
                        <a:rPr lang="es-CL" sz="190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L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1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s-CL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s-CL" sz="1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L" sz="19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CL" sz="1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CL" sz="19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s-CL" sz="19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s-CL" sz="1900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CL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L" sz="1900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s-CL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s-CL" sz="19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s-CL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s-CL" sz="1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s-CL" sz="19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CL" sz="19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den>
                          </m:f>
                          <m:r>
                            <a:rPr lang="es-CL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s-CL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CL" sz="19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L" sz="19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s-CL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s-CL" sz="19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s-CL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3∙</m:t>
                          </m:r>
                          <m:sSup>
                            <m:sSupPr>
                              <m:ctrlPr>
                                <a:rPr lang="es-CL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L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CL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CL" sz="1900" i="1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s-CL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s-CL" sz="1900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CL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s-CL" sz="1900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CL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s-CL" sz="1900">
                  <a:latin typeface="Century Schoolbook" panose="020406040505050203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90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𝑙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=0.6</m:t>
                      </m:r>
                      <m:r>
                        <a:rPr lang="es-CL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s-CL" sz="1900">
                  <a:latin typeface="Century Schoolbook" panose="020406040505050203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es-CL" sz="1800"/>
              </a:p>
              <a:p>
                <a:pPr marL="0" indent="0">
                  <a:buNone/>
                </a:pPr>
                <a:endParaRPr lang="es-CL"/>
              </a:p>
              <a:p>
                <a:pPr marL="0" indent="0">
                  <a:buNone/>
                </a:pPr>
                <a:endParaRPr lang="es-CL"/>
              </a:p>
              <a:p>
                <a:pPr marL="0" indent="0">
                  <a:buNone/>
                </a:pPr>
                <a:endParaRPr lang="es-CL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0D3956F-591E-444C-80D7-2038E84A81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1620" y="236894"/>
                <a:ext cx="8336622" cy="6384211"/>
              </a:xfrm>
              <a:blipFill>
                <a:blip r:embed="rId2"/>
                <a:stretch>
                  <a:fillRect l="-585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4D8688FC-8893-4C9B-AA36-F69B1AE69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50" t="25116" r="51783" b="53644"/>
          <a:stretch/>
        </p:blipFill>
        <p:spPr>
          <a:xfrm>
            <a:off x="8293413" y="0"/>
            <a:ext cx="3497894" cy="190238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9BF8C5B-C797-47FF-97D6-F29DFA8A5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01" t="25116" r="21513" b="53644"/>
          <a:stretch/>
        </p:blipFill>
        <p:spPr>
          <a:xfrm>
            <a:off x="7287521" y="2227775"/>
            <a:ext cx="4822464" cy="19023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8D10F8EB-9D26-442B-9C82-E4A84F6A8255}"/>
                  </a:ext>
                </a:extLst>
              </p:cNvPr>
              <p:cNvSpPr txBox="1"/>
              <p:nvPr/>
            </p:nvSpPr>
            <p:spPr>
              <a:xfrm>
                <a:off x="8630987" y="4757439"/>
                <a:ext cx="3457575" cy="98488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1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CL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L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s-CL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CL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s-CL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s-CL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CL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s-CL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CL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CL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s-CL" sz="180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8D10F8EB-9D26-442B-9C82-E4A84F6A8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987" y="4757439"/>
                <a:ext cx="3457575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52B4A2-5A40-44E4-95D2-F66B7A12EC8F}"/>
                  </a:ext>
                </a:extLst>
              </p14:cNvPr>
              <p14:cNvContentPartPr/>
              <p14:nvPr/>
            </p14:nvContentPartPr>
            <p14:xfrm>
              <a:off x="1970689" y="3331830"/>
              <a:ext cx="9525" cy="9525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52B4A2-5A40-44E4-95D2-F66B7A12EC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38939" y="3302064"/>
                <a:ext cx="72390" cy="68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56A2B56-0782-475E-99DF-04479B8D8C1E}"/>
                  </a:ext>
                </a:extLst>
              </p14:cNvPr>
              <p14:cNvContentPartPr/>
              <p14:nvPr/>
            </p14:nvContentPartPr>
            <p14:xfrm>
              <a:off x="2956033" y="3494689"/>
              <a:ext cx="9525" cy="952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56A2B56-0782-475E-99DF-04479B8D8C1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79783" y="3018439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F24F7DD-1442-403F-80AD-3159F097C2FC}"/>
                  </a:ext>
                </a:extLst>
              </p14:cNvPr>
              <p14:cNvContentPartPr/>
              <p14:nvPr/>
            </p14:nvContentPartPr>
            <p14:xfrm>
              <a:off x="3218792" y="2154620"/>
              <a:ext cx="9525" cy="952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F24F7DD-1442-403F-80AD-3159F097C2F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42542" y="1678370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8794BAF-BFC1-4F58-B082-9D2002A8487E}"/>
                  </a:ext>
                </a:extLst>
              </p14:cNvPr>
              <p14:cNvContentPartPr/>
              <p14:nvPr/>
            </p14:nvContentPartPr>
            <p14:xfrm>
              <a:off x="362657" y="1484585"/>
              <a:ext cx="9525" cy="9525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8794BAF-BFC1-4F58-B082-9D2002A848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2891" y="1008335"/>
                <a:ext cx="68461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67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B5F0FE65AF9CC4282254F9200F2FB20" ma:contentTypeVersion="10" ma:contentTypeDescription="Crear nuevo documento." ma:contentTypeScope="" ma:versionID="112bc522f886021163d21564e39669d1">
  <xsd:schema xmlns:xsd="http://www.w3.org/2001/XMLSchema" xmlns:xs="http://www.w3.org/2001/XMLSchema" xmlns:p="http://schemas.microsoft.com/office/2006/metadata/properties" xmlns:ns2="1f83bce6-c843-4a86-bc32-cf53c9603f6d" xmlns:ns3="6e6a2bdf-eda8-4091-81b1-8eb89982575a" targetNamespace="http://schemas.microsoft.com/office/2006/metadata/properties" ma:root="true" ma:fieldsID="45d5f459d7e8b5f80f8d3ace5e27ced4" ns2:_="" ns3:_="">
    <xsd:import namespace="1f83bce6-c843-4a86-bc32-cf53c9603f6d"/>
    <xsd:import namespace="6e6a2bdf-eda8-4091-81b1-8eb89982575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83bce6-c843-4a86-bc32-cf53c9603f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6a2bdf-eda8-4091-81b1-8eb89982575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7BD9E8-A1F7-4DE9-858A-4E367E1385C0}"/>
</file>

<file path=customXml/itemProps2.xml><?xml version="1.0" encoding="utf-8"?>
<ds:datastoreItem xmlns:ds="http://schemas.openxmlformats.org/officeDocument/2006/customXml" ds:itemID="{7619EDF4-3AD0-42BA-B646-4CF0878D08A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28FFD95-2C9C-4A01-B3D1-C944F1C2A8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22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Tema de Office</vt:lpstr>
      <vt:lpstr>Práctica N°4 Mecánica de Materiales</vt:lpstr>
      <vt:lpstr>Esfuerzo y deformación</vt:lpstr>
      <vt:lpstr>Tensor deformación</vt:lpstr>
      <vt:lpstr>Tensor deformación</vt:lpstr>
      <vt:lpstr>Deformaciones de corte</vt:lpstr>
      <vt:lpstr>Ejercicio Test 2020 </vt:lpstr>
      <vt:lpstr>Ejercicio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Módulo de Elasticidad y de Poisson</vt:lpstr>
      <vt:lpstr>PowerPoint Presentation</vt:lpstr>
      <vt:lpstr>Ejercicio 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Práctica N°1 Mecánica de Materiales</dc:title>
  <dc:creator>yasmin alejandra maril millan</dc:creator>
  <cp:revision>3</cp:revision>
  <cp:lastPrinted>2020-10-09T03:04:05Z</cp:lastPrinted>
  <dcterms:created xsi:type="dcterms:W3CDTF">2020-09-22T04:39:44Z</dcterms:created>
  <dcterms:modified xsi:type="dcterms:W3CDTF">2021-10-10T18:15:21Z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0x0101000B5F0FE65AF9CC4282254F9200F2FB20</vt:lpwstr>
  </property>
</Properties>
</file>